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sldIdLst>
    <p:sldId id="256" r:id="rId5"/>
    <p:sldId id="267" r:id="rId6"/>
    <p:sldId id="270" r:id="rId7"/>
    <p:sldId id="271" r:id="rId8"/>
    <p:sldId id="269" r:id="rId9"/>
    <p:sldId id="274" r:id="rId10"/>
    <p:sldId id="275" r:id="rId11"/>
    <p:sldId id="279" r:id="rId12"/>
    <p:sldId id="272" r:id="rId13"/>
    <p:sldId id="280" r:id="rId14"/>
    <p:sldId id="276" r:id="rId15"/>
    <p:sldId id="285" r:id="rId16"/>
    <p:sldId id="277" r:id="rId17"/>
    <p:sldId id="268" r:id="rId18"/>
    <p:sldId id="257" r:id="rId19"/>
    <p:sldId id="258" r:id="rId20"/>
    <p:sldId id="259" r:id="rId21"/>
    <p:sldId id="260" r:id="rId22"/>
    <p:sldId id="281" r:id="rId23"/>
    <p:sldId id="282" r:id="rId24"/>
    <p:sldId id="283" r:id="rId25"/>
    <p:sldId id="266" r:id="rId26"/>
    <p:sldId id="273" r:id="rId27"/>
    <p:sldId id="278" r:id="rId28"/>
    <p:sldId id="284"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2D5806E-54F1-455D-944C-3ADBF437A5D6}" v="37" dt="2025-03-22T05:13:13.290"/>
    <p1510:client id="{264DF7A9-ED82-B798-6CB1-E91EB9354A0B}" v="107" dt="2025-03-23T06:01:18.305"/>
    <p1510:client id="{2A37019D-E8C9-5964-F7FB-44D16830E7F0}" v="10" dt="2025-03-21T22:42:49.742"/>
    <p1510:client id="{40286598-6849-D88C-B265-69F849BD437D}" v="2" dt="2025-03-22T00:45:56.097"/>
    <p1510:client id="{56A725DF-E781-40D9-9DDD-F29DEA8CC196}" v="28" dt="2025-03-23T06:28:18.555"/>
    <p1510:client id="{5C198D71-D617-658A-F561-3E143616B4C1}" v="59" dt="2025-03-23T05:30:43.870"/>
    <p1510:client id="{6C0D6D6F-D6D1-7A0A-072A-ADC9A08E699A}" v="698" dt="2025-03-22T02:23:19.235"/>
    <p1510:client id="{7BEEB622-FA5A-7F34-F881-67C0C7635082}" v="9" dt="2025-03-22T15:52:38.091"/>
    <p1510:client id="{9D4EEF77-BBAD-E103-3080-2A2D1C30BC60}" v="28" dt="2025-03-23T05:59:48.426"/>
    <p1510:client id="{AF62F39A-25C3-44A2-8483-DDE0A16C3F32}" v="6" dt="2025-03-22T05:06:42.856"/>
    <p1510:client id="{C99EA014-242E-42DA-AD5A-84796874CBBC}" v="121" dt="2025-03-22T06:55:33.280"/>
    <p1510:client id="{E09C6AB8-D437-A356-FD46-1113176D7B3E}" v="720" dt="2025-03-23T05:25:08.187"/>
    <p1510:client id="{EC9B1A43-DC84-4108-9502-C2FAB9E535A2}" v="6" dt="2025-03-22T05:05:43.25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3" d="100"/>
          <a:sy n="83" d="100"/>
        </p:scale>
        <p:origin x="408"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microsoft.com/office/2015/10/relationships/revisionInfo" Target="revisionInfo.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presProps" Target="presProps.xml"/><Relationship Id="rId8" Type="http://schemas.openxmlformats.org/officeDocument/2006/relationships/slide" Target="slides/slide4.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3D8E9ED-A48D-4E18-9394-C3421D097EAF}" type="doc">
      <dgm:prSet loTypeId="urn:microsoft.com/office/officeart/2005/8/layout/default" loCatId="list" qsTypeId="urn:microsoft.com/office/officeart/2005/8/quickstyle/simple2" qsCatId="simple" csTypeId="urn:microsoft.com/office/officeart/2005/8/colors/colorful1" csCatId="colorful"/>
      <dgm:spPr/>
      <dgm:t>
        <a:bodyPr/>
        <a:lstStyle/>
        <a:p>
          <a:endParaRPr lang="en-US"/>
        </a:p>
      </dgm:t>
    </dgm:pt>
    <dgm:pt modelId="{383BEFE0-C67E-467D-917C-36DCCCD32982}">
      <dgm:prSet/>
      <dgm:spPr/>
      <dgm:t>
        <a:bodyPr/>
        <a:lstStyle/>
        <a:p>
          <a:r>
            <a:rPr lang="en-US">
              <a:latin typeface="Times New Roman" panose="02020603050405020304" pitchFamily="18" charset="0"/>
              <a:cs typeface="Times New Roman" panose="02020603050405020304" pitchFamily="18" charset="0"/>
            </a:rPr>
            <a:t>TEXT POSTS</a:t>
          </a:r>
        </a:p>
      </dgm:t>
    </dgm:pt>
    <dgm:pt modelId="{6D1E4210-E235-4E05-B553-F05281F0CDE0}" type="parTrans" cxnId="{83B91E4F-85A1-4A0F-938E-3AD4927F0F61}">
      <dgm:prSet/>
      <dgm:spPr/>
      <dgm:t>
        <a:bodyPr/>
        <a:lstStyle/>
        <a:p>
          <a:endParaRPr lang="en-US"/>
        </a:p>
      </dgm:t>
    </dgm:pt>
    <dgm:pt modelId="{50412BAB-1012-4CDA-9463-ECBCB681007E}" type="sibTrans" cxnId="{83B91E4F-85A1-4A0F-938E-3AD4927F0F61}">
      <dgm:prSet/>
      <dgm:spPr/>
      <dgm:t>
        <a:bodyPr/>
        <a:lstStyle/>
        <a:p>
          <a:endParaRPr lang="en-US"/>
        </a:p>
      </dgm:t>
    </dgm:pt>
    <dgm:pt modelId="{3CF8E556-08EF-494F-A387-8BDA21313A59}">
      <dgm:prSet/>
      <dgm:spPr/>
      <dgm:t>
        <a:bodyPr/>
        <a:lstStyle/>
        <a:p>
          <a:r>
            <a:rPr lang="en-US">
              <a:latin typeface="Times New Roman" panose="02020603050405020304" pitchFamily="18" charset="0"/>
              <a:cs typeface="Times New Roman" panose="02020603050405020304" pitchFamily="18" charset="0"/>
            </a:rPr>
            <a:t>Facilitate discussions and feedback among users, creating a community-focused environment.</a:t>
          </a:r>
        </a:p>
      </dgm:t>
    </dgm:pt>
    <dgm:pt modelId="{45E66EAB-01E5-4877-870A-246E03D742CD}" type="parTrans" cxnId="{D3CF4474-54C9-4145-A5E3-9683AE2766B8}">
      <dgm:prSet/>
      <dgm:spPr/>
      <dgm:t>
        <a:bodyPr/>
        <a:lstStyle/>
        <a:p>
          <a:endParaRPr lang="en-US"/>
        </a:p>
      </dgm:t>
    </dgm:pt>
    <dgm:pt modelId="{3F0308D8-DE93-4F1C-968D-05315B44F766}" type="sibTrans" cxnId="{D3CF4474-54C9-4145-A5E3-9683AE2766B8}">
      <dgm:prSet/>
      <dgm:spPr/>
      <dgm:t>
        <a:bodyPr/>
        <a:lstStyle/>
        <a:p>
          <a:endParaRPr lang="en-US"/>
        </a:p>
      </dgm:t>
    </dgm:pt>
    <dgm:pt modelId="{A57C7E82-1DFC-4649-AAC0-DCB74AF3EB8F}">
      <dgm:prSet/>
      <dgm:spPr/>
      <dgm:t>
        <a:bodyPr/>
        <a:lstStyle/>
        <a:p>
          <a:r>
            <a:rPr lang="en-US">
              <a:latin typeface="Times New Roman" panose="02020603050405020304" pitchFamily="18" charset="0"/>
              <a:cs typeface="Times New Roman" panose="02020603050405020304" pitchFamily="18" charset="0"/>
            </a:rPr>
            <a:t>IMAGES</a:t>
          </a:r>
        </a:p>
      </dgm:t>
    </dgm:pt>
    <dgm:pt modelId="{04BEC3E7-A48A-4914-8B52-C25C67BE8E75}" type="parTrans" cxnId="{7A7BC5EE-166D-4294-AFE4-F802AECB635F}">
      <dgm:prSet/>
      <dgm:spPr/>
      <dgm:t>
        <a:bodyPr/>
        <a:lstStyle/>
        <a:p>
          <a:endParaRPr lang="en-US"/>
        </a:p>
      </dgm:t>
    </dgm:pt>
    <dgm:pt modelId="{D772CC9C-54B7-48EB-B679-6935601210B8}" type="sibTrans" cxnId="{7A7BC5EE-166D-4294-AFE4-F802AECB635F}">
      <dgm:prSet/>
      <dgm:spPr/>
      <dgm:t>
        <a:bodyPr/>
        <a:lstStyle/>
        <a:p>
          <a:endParaRPr lang="en-US"/>
        </a:p>
      </dgm:t>
    </dgm:pt>
    <dgm:pt modelId="{1F43920D-8772-4617-AB4F-407D36E29B50}">
      <dgm:prSet/>
      <dgm:spPr/>
      <dgm:t>
        <a:bodyPr/>
        <a:lstStyle/>
        <a:p>
          <a:r>
            <a:rPr lang="en-US">
              <a:latin typeface="Times New Roman" panose="02020603050405020304" pitchFamily="18" charset="0"/>
              <a:cs typeface="Times New Roman" panose="02020603050405020304" pitchFamily="18" charset="0"/>
            </a:rPr>
            <a:t>Enrich user interactions through visual content, capturing memorable times and events.</a:t>
          </a:r>
        </a:p>
      </dgm:t>
    </dgm:pt>
    <dgm:pt modelId="{24736454-CF0F-4D36-B0DB-B134B14EEE57}" type="parTrans" cxnId="{24CD6305-5F7E-4A91-B398-8C684EEACACC}">
      <dgm:prSet/>
      <dgm:spPr/>
      <dgm:t>
        <a:bodyPr/>
        <a:lstStyle/>
        <a:p>
          <a:endParaRPr lang="en-US"/>
        </a:p>
      </dgm:t>
    </dgm:pt>
    <dgm:pt modelId="{6AD30640-66EB-4F21-AC31-D29D64AC3B2E}" type="sibTrans" cxnId="{24CD6305-5F7E-4A91-B398-8C684EEACACC}">
      <dgm:prSet/>
      <dgm:spPr/>
      <dgm:t>
        <a:bodyPr/>
        <a:lstStyle/>
        <a:p>
          <a:endParaRPr lang="en-US"/>
        </a:p>
      </dgm:t>
    </dgm:pt>
    <dgm:pt modelId="{5DD74742-01E9-4A77-8F5A-AA3254AFD32D}">
      <dgm:prSet/>
      <dgm:spPr/>
      <dgm:t>
        <a:bodyPr/>
        <a:lstStyle/>
        <a:p>
          <a:r>
            <a:rPr lang="en-US">
              <a:latin typeface="Times New Roman" panose="02020603050405020304" pitchFamily="18" charset="0"/>
              <a:cs typeface="Times New Roman" panose="02020603050405020304" pitchFamily="18" charset="0"/>
            </a:rPr>
            <a:t>VIDEOS</a:t>
          </a:r>
        </a:p>
      </dgm:t>
    </dgm:pt>
    <dgm:pt modelId="{75206E5F-456E-4678-8E22-5A9F3B35C625}" type="parTrans" cxnId="{341AB65D-F80B-47C6-825A-78B620344ED6}">
      <dgm:prSet/>
      <dgm:spPr/>
      <dgm:t>
        <a:bodyPr/>
        <a:lstStyle/>
        <a:p>
          <a:endParaRPr lang="en-US"/>
        </a:p>
      </dgm:t>
    </dgm:pt>
    <dgm:pt modelId="{A1AAE214-B70D-4455-865E-40BC55730352}" type="sibTrans" cxnId="{341AB65D-F80B-47C6-825A-78B620344ED6}">
      <dgm:prSet/>
      <dgm:spPr/>
      <dgm:t>
        <a:bodyPr/>
        <a:lstStyle/>
        <a:p>
          <a:endParaRPr lang="en-US"/>
        </a:p>
      </dgm:t>
    </dgm:pt>
    <dgm:pt modelId="{7FCD473B-BED7-419C-A52F-5E38F3D057FC}">
      <dgm:prSet/>
      <dgm:spPr/>
      <dgm:t>
        <a:bodyPr/>
        <a:lstStyle/>
        <a:p>
          <a:r>
            <a:rPr lang="en-US">
              <a:latin typeface="Times New Roman" panose="02020603050405020304" pitchFamily="18" charset="0"/>
              <a:cs typeface="Times New Roman" panose="02020603050405020304" pitchFamily="18" charset="0"/>
            </a:rPr>
            <a:t>Deliver multimedia content for educational, promotional, and recreational purposes</a:t>
          </a:r>
        </a:p>
      </dgm:t>
    </dgm:pt>
    <dgm:pt modelId="{8C415E76-8FEF-4644-A614-2B865429033B}" type="parTrans" cxnId="{1A48C2B0-36FC-458D-AC15-2592B6B33E45}">
      <dgm:prSet/>
      <dgm:spPr/>
      <dgm:t>
        <a:bodyPr/>
        <a:lstStyle/>
        <a:p>
          <a:endParaRPr lang="en-US"/>
        </a:p>
      </dgm:t>
    </dgm:pt>
    <dgm:pt modelId="{B7FA8820-439C-4469-8CF2-A0ACBAD3DE1B}" type="sibTrans" cxnId="{1A48C2B0-36FC-458D-AC15-2592B6B33E45}">
      <dgm:prSet/>
      <dgm:spPr/>
      <dgm:t>
        <a:bodyPr/>
        <a:lstStyle/>
        <a:p>
          <a:endParaRPr lang="en-US"/>
        </a:p>
      </dgm:t>
    </dgm:pt>
    <dgm:pt modelId="{CD9DB6E2-A593-4824-B247-E8095DBC9CF4}">
      <dgm:prSet/>
      <dgm:spPr/>
      <dgm:t>
        <a:bodyPr/>
        <a:lstStyle/>
        <a:p>
          <a:r>
            <a:rPr lang="en-US">
              <a:latin typeface="Times New Roman" panose="02020603050405020304" pitchFamily="18" charset="0"/>
              <a:cs typeface="Times New Roman" panose="02020603050405020304" pitchFamily="18" charset="0"/>
            </a:rPr>
            <a:t>METADATA LOGS</a:t>
          </a:r>
        </a:p>
      </dgm:t>
    </dgm:pt>
    <dgm:pt modelId="{7436CA46-1DBB-461B-95C8-DC5C9FF95555}" type="parTrans" cxnId="{9868B62B-5C5D-43B1-9EF6-4E4C0DB94C6E}">
      <dgm:prSet/>
      <dgm:spPr/>
      <dgm:t>
        <a:bodyPr/>
        <a:lstStyle/>
        <a:p>
          <a:endParaRPr lang="en-US"/>
        </a:p>
      </dgm:t>
    </dgm:pt>
    <dgm:pt modelId="{540F1FF9-6F2B-4D49-9A82-19EDEB75104A}" type="sibTrans" cxnId="{9868B62B-5C5D-43B1-9EF6-4E4C0DB94C6E}">
      <dgm:prSet/>
      <dgm:spPr/>
      <dgm:t>
        <a:bodyPr/>
        <a:lstStyle/>
        <a:p>
          <a:endParaRPr lang="en-US"/>
        </a:p>
      </dgm:t>
    </dgm:pt>
    <dgm:pt modelId="{475574AD-F7DA-44F6-920A-A752B97D7642}">
      <dgm:prSet/>
      <dgm:spPr/>
      <dgm:t>
        <a:bodyPr/>
        <a:lstStyle/>
        <a:p>
          <a:r>
            <a:rPr lang="en-US">
              <a:latin typeface="Times New Roman" panose="02020603050405020304" pitchFamily="18" charset="0"/>
              <a:cs typeface="Times New Roman" panose="02020603050405020304" pitchFamily="18" charset="0"/>
            </a:rPr>
            <a:t>Monitor system usage and user interactions for optimized platform performance and continuous data-based improvements.</a:t>
          </a:r>
        </a:p>
      </dgm:t>
    </dgm:pt>
    <dgm:pt modelId="{DFD816A0-5611-4580-9C7F-86E0A0C4BCEB}" type="parTrans" cxnId="{D91C25EB-CE70-42B9-B011-E571FBE84C73}">
      <dgm:prSet/>
      <dgm:spPr/>
      <dgm:t>
        <a:bodyPr/>
        <a:lstStyle/>
        <a:p>
          <a:endParaRPr lang="en-US"/>
        </a:p>
      </dgm:t>
    </dgm:pt>
    <dgm:pt modelId="{33C79956-7587-4735-A292-DF42F4059A8E}" type="sibTrans" cxnId="{D91C25EB-CE70-42B9-B011-E571FBE84C73}">
      <dgm:prSet/>
      <dgm:spPr/>
      <dgm:t>
        <a:bodyPr/>
        <a:lstStyle/>
        <a:p>
          <a:endParaRPr lang="en-US"/>
        </a:p>
      </dgm:t>
    </dgm:pt>
    <dgm:pt modelId="{AC6FD5C1-966B-48C3-9FA4-FB4ED485F5D8}" type="pres">
      <dgm:prSet presAssocID="{D3D8E9ED-A48D-4E18-9394-C3421D097EAF}" presName="diagram" presStyleCnt="0">
        <dgm:presLayoutVars>
          <dgm:dir/>
          <dgm:resizeHandles val="exact"/>
        </dgm:presLayoutVars>
      </dgm:prSet>
      <dgm:spPr/>
    </dgm:pt>
    <dgm:pt modelId="{C1434916-37B2-479A-B5FF-C2BBFFAE5F91}" type="pres">
      <dgm:prSet presAssocID="{383BEFE0-C67E-467D-917C-36DCCCD32982}" presName="node" presStyleLbl="node1" presStyleIdx="0" presStyleCnt="8">
        <dgm:presLayoutVars>
          <dgm:bulletEnabled val="1"/>
        </dgm:presLayoutVars>
      </dgm:prSet>
      <dgm:spPr/>
    </dgm:pt>
    <dgm:pt modelId="{C7C81835-36AF-4EBA-BBDD-417F6118AF68}" type="pres">
      <dgm:prSet presAssocID="{50412BAB-1012-4CDA-9463-ECBCB681007E}" presName="sibTrans" presStyleCnt="0"/>
      <dgm:spPr/>
    </dgm:pt>
    <dgm:pt modelId="{8BE92227-FF18-47B4-9EF1-3541B161F171}" type="pres">
      <dgm:prSet presAssocID="{3CF8E556-08EF-494F-A387-8BDA21313A59}" presName="node" presStyleLbl="node1" presStyleIdx="1" presStyleCnt="8">
        <dgm:presLayoutVars>
          <dgm:bulletEnabled val="1"/>
        </dgm:presLayoutVars>
      </dgm:prSet>
      <dgm:spPr/>
    </dgm:pt>
    <dgm:pt modelId="{BE85AE8E-F186-4FC8-8E60-9AE1D9BC8E6B}" type="pres">
      <dgm:prSet presAssocID="{3F0308D8-DE93-4F1C-968D-05315B44F766}" presName="sibTrans" presStyleCnt="0"/>
      <dgm:spPr/>
    </dgm:pt>
    <dgm:pt modelId="{DCCA25D8-F6BC-4EE4-A6BE-3E8453C9B56C}" type="pres">
      <dgm:prSet presAssocID="{A57C7E82-1DFC-4649-AAC0-DCB74AF3EB8F}" presName="node" presStyleLbl="node1" presStyleIdx="2" presStyleCnt="8">
        <dgm:presLayoutVars>
          <dgm:bulletEnabled val="1"/>
        </dgm:presLayoutVars>
      </dgm:prSet>
      <dgm:spPr/>
    </dgm:pt>
    <dgm:pt modelId="{3445DBCA-4760-45F3-A0AD-772ED39F0CC4}" type="pres">
      <dgm:prSet presAssocID="{D772CC9C-54B7-48EB-B679-6935601210B8}" presName="sibTrans" presStyleCnt="0"/>
      <dgm:spPr/>
    </dgm:pt>
    <dgm:pt modelId="{90C1B4FE-7CC0-4349-81B1-868FFC956293}" type="pres">
      <dgm:prSet presAssocID="{1F43920D-8772-4617-AB4F-407D36E29B50}" presName="node" presStyleLbl="node1" presStyleIdx="3" presStyleCnt="8">
        <dgm:presLayoutVars>
          <dgm:bulletEnabled val="1"/>
        </dgm:presLayoutVars>
      </dgm:prSet>
      <dgm:spPr/>
    </dgm:pt>
    <dgm:pt modelId="{61B2773B-ED79-4BFF-A1A0-A3EE6FEC8DFA}" type="pres">
      <dgm:prSet presAssocID="{6AD30640-66EB-4F21-AC31-D29D64AC3B2E}" presName="sibTrans" presStyleCnt="0"/>
      <dgm:spPr/>
    </dgm:pt>
    <dgm:pt modelId="{01B5D6EF-0864-49EC-B97B-F9C43097986C}" type="pres">
      <dgm:prSet presAssocID="{5DD74742-01E9-4A77-8F5A-AA3254AFD32D}" presName="node" presStyleLbl="node1" presStyleIdx="4" presStyleCnt="8">
        <dgm:presLayoutVars>
          <dgm:bulletEnabled val="1"/>
        </dgm:presLayoutVars>
      </dgm:prSet>
      <dgm:spPr/>
    </dgm:pt>
    <dgm:pt modelId="{8BC3705D-D664-452E-BA6C-A9FC34C1DD68}" type="pres">
      <dgm:prSet presAssocID="{A1AAE214-B70D-4455-865E-40BC55730352}" presName="sibTrans" presStyleCnt="0"/>
      <dgm:spPr/>
    </dgm:pt>
    <dgm:pt modelId="{9898AEAB-D258-4A37-81DF-048047BA35B1}" type="pres">
      <dgm:prSet presAssocID="{7FCD473B-BED7-419C-A52F-5E38F3D057FC}" presName="node" presStyleLbl="node1" presStyleIdx="5" presStyleCnt="8">
        <dgm:presLayoutVars>
          <dgm:bulletEnabled val="1"/>
        </dgm:presLayoutVars>
      </dgm:prSet>
      <dgm:spPr/>
    </dgm:pt>
    <dgm:pt modelId="{D7A3B444-88A6-4F87-A0EB-FE3A899AA57A}" type="pres">
      <dgm:prSet presAssocID="{B7FA8820-439C-4469-8CF2-A0ACBAD3DE1B}" presName="sibTrans" presStyleCnt="0"/>
      <dgm:spPr/>
    </dgm:pt>
    <dgm:pt modelId="{6BACAFB8-22E0-40EB-A0CC-53D72A9A5141}" type="pres">
      <dgm:prSet presAssocID="{CD9DB6E2-A593-4824-B247-E8095DBC9CF4}" presName="node" presStyleLbl="node1" presStyleIdx="6" presStyleCnt="8">
        <dgm:presLayoutVars>
          <dgm:bulletEnabled val="1"/>
        </dgm:presLayoutVars>
      </dgm:prSet>
      <dgm:spPr/>
    </dgm:pt>
    <dgm:pt modelId="{CBBB38EE-0929-4386-98D0-ABAF04621770}" type="pres">
      <dgm:prSet presAssocID="{540F1FF9-6F2B-4D49-9A82-19EDEB75104A}" presName="sibTrans" presStyleCnt="0"/>
      <dgm:spPr/>
    </dgm:pt>
    <dgm:pt modelId="{7334D086-A298-4E47-BE8C-D0119418B5A8}" type="pres">
      <dgm:prSet presAssocID="{475574AD-F7DA-44F6-920A-A752B97D7642}" presName="node" presStyleLbl="node1" presStyleIdx="7" presStyleCnt="8">
        <dgm:presLayoutVars>
          <dgm:bulletEnabled val="1"/>
        </dgm:presLayoutVars>
      </dgm:prSet>
      <dgm:spPr/>
    </dgm:pt>
  </dgm:ptLst>
  <dgm:cxnLst>
    <dgm:cxn modelId="{24CD6305-5F7E-4A91-B398-8C684EEACACC}" srcId="{D3D8E9ED-A48D-4E18-9394-C3421D097EAF}" destId="{1F43920D-8772-4617-AB4F-407D36E29B50}" srcOrd="3" destOrd="0" parTransId="{24736454-CF0F-4D36-B0DB-B134B14EEE57}" sibTransId="{6AD30640-66EB-4F21-AC31-D29D64AC3B2E}"/>
    <dgm:cxn modelId="{948CE610-0065-41FD-A7B1-074434007F40}" type="presOf" srcId="{1F43920D-8772-4617-AB4F-407D36E29B50}" destId="{90C1B4FE-7CC0-4349-81B1-868FFC956293}" srcOrd="0" destOrd="0" presId="urn:microsoft.com/office/officeart/2005/8/layout/default"/>
    <dgm:cxn modelId="{339DDB27-99AF-48C9-A714-7C7EF7BFC5DA}" type="presOf" srcId="{3CF8E556-08EF-494F-A387-8BDA21313A59}" destId="{8BE92227-FF18-47B4-9EF1-3541B161F171}" srcOrd="0" destOrd="0" presId="urn:microsoft.com/office/officeart/2005/8/layout/default"/>
    <dgm:cxn modelId="{9868B62B-5C5D-43B1-9EF6-4E4C0DB94C6E}" srcId="{D3D8E9ED-A48D-4E18-9394-C3421D097EAF}" destId="{CD9DB6E2-A593-4824-B247-E8095DBC9CF4}" srcOrd="6" destOrd="0" parTransId="{7436CA46-1DBB-461B-95C8-DC5C9FF95555}" sibTransId="{540F1FF9-6F2B-4D49-9A82-19EDEB75104A}"/>
    <dgm:cxn modelId="{9B57445B-C363-43EC-A699-B1F572FCA2A5}" type="presOf" srcId="{383BEFE0-C67E-467D-917C-36DCCCD32982}" destId="{C1434916-37B2-479A-B5FF-C2BBFFAE5F91}" srcOrd="0" destOrd="0" presId="urn:microsoft.com/office/officeart/2005/8/layout/default"/>
    <dgm:cxn modelId="{341AB65D-F80B-47C6-825A-78B620344ED6}" srcId="{D3D8E9ED-A48D-4E18-9394-C3421D097EAF}" destId="{5DD74742-01E9-4A77-8F5A-AA3254AFD32D}" srcOrd="4" destOrd="0" parTransId="{75206E5F-456E-4678-8E22-5A9F3B35C625}" sibTransId="{A1AAE214-B70D-4455-865E-40BC55730352}"/>
    <dgm:cxn modelId="{C77C8960-213B-489C-A722-C96AB0AEAB66}" type="presOf" srcId="{D3D8E9ED-A48D-4E18-9394-C3421D097EAF}" destId="{AC6FD5C1-966B-48C3-9FA4-FB4ED485F5D8}" srcOrd="0" destOrd="0" presId="urn:microsoft.com/office/officeart/2005/8/layout/default"/>
    <dgm:cxn modelId="{BF95B44E-6F9F-4A9F-BE5B-757F354C17C8}" type="presOf" srcId="{5DD74742-01E9-4A77-8F5A-AA3254AFD32D}" destId="{01B5D6EF-0864-49EC-B97B-F9C43097986C}" srcOrd="0" destOrd="0" presId="urn:microsoft.com/office/officeart/2005/8/layout/default"/>
    <dgm:cxn modelId="{83B91E4F-85A1-4A0F-938E-3AD4927F0F61}" srcId="{D3D8E9ED-A48D-4E18-9394-C3421D097EAF}" destId="{383BEFE0-C67E-467D-917C-36DCCCD32982}" srcOrd="0" destOrd="0" parTransId="{6D1E4210-E235-4E05-B553-F05281F0CDE0}" sibTransId="{50412BAB-1012-4CDA-9463-ECBCB681007E}"/>
    <dgm:cxn modelId="{D3CF4474-54C9-4145-A5E3-9683AE2766B8}" srcId="{D3D8E9ED-A48D-4E18-9394-C3421D097EAF}" destId="{3CF8E556-08EF-494F-A387-8BDA21313A59}" srcOrd="1" destOrd="0" parTransId="{45E66EAB-01E5-4877-870A-246E03D742CD}" sibTransId="{3F0308D8-DE93-4F1C-968D-05315B44F766}"/>
    <dgm:cxn modelId="{F3B0C079-C7E7-435A-8906-468A5EBC878B}" type="presOf" srcId="{7FCD473B-BED7-419C-A52F-5E38F3D057FC}" destId="{9898AEAB-D258-4A37-81DF-048047BA35B1}" srcOrd="0" destOrd="0" presId="urn:microsoft.com/office/officeart/2005/8/layout/default"/>
    <dgm:cxn modelId="{D1104EA5-835E-4E1C-BF38-AC695D40EAB1}" type="presOf" srcId="{CD9DB6E2-A593-4824-B247-E8095DBC9CF4}" destId="{6BACAFB8-22E0-40EB-A0CC-53D72A9A5141}" srcOrd="0" destOrd="0" presId="urn:microsoft.com/office/officeart/2005/8/layout/default"/>
    <dgm:cxn modelId="{1A48C2B0-36FC-458D-AC15-2592B6B33E45}" srcId="{D3D8E9ED-A48D-4E18-9394-C3421D097EAF}" destId="{7FCD473B-BED7-419C-A52F-5E38F3D057FC}" srcOrd="5" destOrd="0" parTransId="{8C415E76-8FEF-4644-A614-2B865429033B}" sibTransId="{B7FA8820-439C-4469-8CF2-A0ACBAD3DE1B}"/>
    <dgm:cxn modelId="{F6692DD3-AE2A-4C5E-BB44-EA67AC79E4EC}" type="presOf" srcId="{A57C7E82-1DFC-4649-AAC0-DCB74AF3EB8F}" destId="{DCCA25D8-F6BC-4EE4-A6BE-3E8453C9B56C}" srcOrd="0" destOrd="0" presId="urn:microsoft.com/office/officeart/2005/8/layout/default"/>
    <dgm:cxn modelId="{9AD044DB-FABA-4EAA-9A7B-8DB8C92FBB24}" type="presOf" srcId="{475574AD-F7DA-44F6-920A-A752B97D7642}" destId="{7334D086-A298-4E47-BE8C-D0119418B5A8}" srcOrd="0" destOrd="0" presId="urn:microsoft.com/office/officeart/2005/8/layout/default"/>
    <dgm:cxn modelId="{D91C25EB-CE70-42B9-B011-E571FBE84C73}" srcId="{D3D8E9ED-A48D-4E18-9394-C3421D097EAF}" destId="{475574AD-F7DA-44F6-920A-A752B97D7642}" srcOrd="7" destOrd="0" parTransId="{DFD816A0-5611-4580-9C7F-86E0A0C4BCEB}" sibTransId="{33C79956-7587-4735-A292-DF42F4059A8E}"/>
    <dgm:cxn modelId="{7A7BC5EE-166D-4294-AFE4-F802AECB635F}" srcId="{D3D8E9ED-A48D-4E18-9394-C3421D097EAF}" destId="{A57C7E82-1DFC-4649-AAC0-DCB74AF3EB8F}" srcOrd="2" destOrd="0" parTransId="{04BEC3E7-A48A-4914-8B52-C25C67BE8E75}" sibTransId="{D772CC9C-54B7-48EB-B679-6935601210B8}"/>
    <dgm:cxn modelId="{4D6D2BB0-056E-462D-A788-36D31AEA7388}" type="presParOf" srcId="{AC6FD5C1-966B-48C3-9FA4-FB4ED485F5D8}" destId="{C1434916-37B2-479A-B5FF-C2BBFFAE5F91}" srcOrd="0" destOrd="0" presId="urn:microsoft.com/office/officeart/2005/8/layout/default"/>
    <dgm:cxn modelId="{89B0A61A-2308-472A-9134-DD9D505DF32E}" type="presParOf" srcId="{AC6FD5C1-966B-48C3-9FA4-FB4ED485F5D8}" destId="{C7C81835-36AF-4EBA-BBDD-417F6118AF68}" srcOrd="1" destOrd="0" presId="urn:microsoft.com/office/officeart/2005/8/layout/default"/>
    <dgm:cxn modelId="{5FE6699C-D370-47D4-9AEA-4006B9E94975}" type="presParOf" srcId="{AC6FD5C1-966B-48C3-9FA4-FB4ED485F5D8}" destId="{8BE92227-FF18-47B4-9EF1-3541B161F171}" srcOrd="2" destOrd="0" presId="urn:microsoft.com/office/officeart/2005/8/layout/default"/>
    <dgm:cxn modelId="{76712CDD-47FF-4B3F-A718-353BE027478F}" type="presParOf" srcId="{AC6FD5C1-966B-48C3-9FA4-FB4ED485F5D8}" destId="{BE85AE8E-F186-4FC8-8E60-9AE1D9BC8E6B}" srcOrd="3" destOrd="0" presId="urn:microsoft.com/office/officeart/2005/8/layout/default"/>
    <dgm:cxn modelId="{8A21C9D2-0A7D-49DB-A302-B5D8747C7571}" type="presParOf" srcId="{AC6FD5C1-966B-48C3-9FA4-FB4ED485F5D8}" destId="{DCCA25D8-F6BC-4EE4-A6BE-3E8453C9B56C}" srcOrd="4" destOrd="0" presId="urn:microsoft.com/office/officeart/2005/8/layout/default"/>
    <dgm:cxn modelId="{AE456220-041A-4309-98F4-8ABB095E8F77}" type="presParOf" srcId="{AC6FD5C1-966B-48C3-9FA4-FB4ED485F5D8}" destId="{3445DBCA-4760-45F3-A0AD-772ED39F0CC4}" srcOrd="5" destOrd="0" presId="urn:microsoft.com/office/officeart/2005/8/layout/default"/>
    <dgm:cxn modelId="{FC491A95-DB39-49A0-AB7A-D9659DB77DE8}" type="presParOf" srcId="{AC6FD5C1-966B-48C3-9FA4-FB4ED485F5D8}" destId="{90C1B4FE-7CC0-4349-81B1-868FFC956293}" srcOrd="6" destOrd="0" presId="urn:microsoft.com/office/officeart/2005/8/layout/default"/>
    <dgm:cxn modelId="{2BCC88EB-3941-48DD-AB8A-AB69AF513B6A}" type="presParOf" srcId="{AC6FD5C1-966B-48C3-9FA4-FB4ED485F5D8}" destId="{61B2773B-ED79-4BFF-A1A0-A3EE6FEC8DFA}" srcOrd="7" destOrd="0" presId="urn:microsoft.com/office/officeart/2005/8/layout/default"/>
    <dgm:cxn modelId="{8C29D214-B7F7-4131-A678-C30F51B12F1A}" type="presParOf" srcId="{AC6FD5C1-966B-48C3-9FA4-FB4ED485F5D8}" destId="{01B5D6EF-0864-49EC-B97B-F9C43097986C}" srcOrd="8" destOrd="0" presId="urn:microsoft.com/office/officeart/2005/8/layout/default"/>
    <dgm:cxn modelId="{B5BC0B9E-6F22-4041-910E-448164045168}" type="presParOf" srcId="{AC6FD5C1-966B-48C3-9FA4-FB4ED485F5D8}" destId="{8BC3705D-D664-452E-BA6C-A9FC34C1DD68}" srcOrd="9" destOrd="0" presId="urn:microsoft.com/office/officeart/2005/8/layout/default"/>
    <dgm:cxn modelId="{DEF7BD51-9B62-46C2-A5EF-062B779DDD08}" type="presParOf" srcId="{AC6FD5C1-966B-48C3-9FA4-FB4ED485F5D8}" destId="{9898AEAB-D258-4A37-81DF-048047BA35B1}" srcOrd="10" destOrd="0" presId="urn:microsoft.com/office/officeart/2005/8/layout/default"/>
    <dgm:cxn modelId="{E3A9DEDD-A9D3-481F-AF52-E053D2B831EF}" type="presParOf" srcId="{AC6FD5C1-966B-48C3-9FA4-FB4ED485F5D8}" destId="{D7A3B444-88A6-4F87-A0EB-FE3A899AA57A}" srcOrd="11" destOrd="0" presId="urn:microsoft.com/office/officeart/2005/8/layout/default"/>
    <dgm:cxn modelId="{9F141F8B-75F8-4A1C-BD51-B99AD75D09C4}" type="presParOf" srcId="{AC6FD5C1-966B-48C3-9FA4-FB4ED485F5D8}" destId="{6BACAFB8-22E0-40EB-A0CC-53D72A9A5141}" srcOrd="12" destOrd="0" presId="urn:microsoft.com/office/officeart/2005/8/layout/default"/>
    <dgm:cxn modelId="{5312D75C-E12E-4E8A-9A6C-E4FF356BA115}" type="presParOf" srcId="{AC6FD5C1-966B-48C3-9FA4-FB4ED485F5D8}" destId="{CBBB38EE-0929-4386-98D0-ABAF04621770}" srcOrd="13" destOrd="0" presId="urn:microsoft.com/office/officeart/2005/8/layout/default"/>
    <dgm:cxn modelId="{BFABCEF7-9603-4F5F-9B8D-92A0FDB1C48A}" type="presParOf" srcId="{AC6FD5C1-966B-48C3-9FA4-FB4ED485F5D8}" destId="{7334D086-A298-4E47-BE8C-D0119418B5A8}" srcOrd="14"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A37A81D-0488-4CC6-ABBB-193840B8456B}" type="doc">
      <dgm:prSet loTypeId="urn:microsoft.com/office/officeart/2005/8/layout/process5" loCatId="process" qsTypeId="urn:microsoft.com/office/officeart/2005/8/quickstyle/simple1" qsCatId="simple" csTypeId="urn:microsoft.com/office/officeart/2005/8/colors/accent1_2" csCatId="accent1"/>
      <dgm:spPr/>
      <dgm:t>
        <a:bodyPr/>
        <a:lstStyle/>
        <a:p>
          <a:endParaRPr lang="en-US"/>
        </a:p>
      </dgm:t>
    </dgm:pt>
    <dgm:pt modelId="{79B127D3-0701-49AE-9E58-D52581823E77}">
      <dgm:prSet/>
      <dgm:spPr/>
      <dgm:t>
        <a:bodyPr/>
        <a:lstStyle/>
        <a:p>
          <a:r>
            <a:rPr lang="en-US" b="1"/>
            <a:t>Objective: To provide specific and secure access control to AWS resources</a:t>
          </a:r>
          <a:endParaRPr lang="en-US"/>
        </a:p>
      </dgm:t>
    </dgm:pt>
    <dgm:pt modelId="{D8900FA4-6C99-4CA1-A15C-014650B8BBB6}" type="parTrans" cxnId="{F0E197FB-8855-466A-8535-DBFF9B1CBB11}">
      <dgm:prSet/>
      <dgm:spPr/>
      <dgm:t>
        <a:bodyPr/>
        <a:lstStyle/>
        <a:p>
          <a:endParaRPr lang="en-US"/>
        </a:p>
      </dgm:t>
    </dgm:pt>
    <dgm:pt modelId="{1AABCE72-C49C-4A16-9618-B7DBAC756DB0}" type="sibTrans" cxnId="{F0E197FB-8855-466A-8535-DBFF9B1CBB11}">
      <dgm:prSet/>
      <dgm:spPr/>
      <dgm:t>
        <a:bodyPr/>
        <a:lstStyle/>
        <a:p>
          <a:endParaRPr lang="en-US"/>
        </a:p>
      </dgm:t>
    </dgm:pt>
    <dgm:pt modelId="{C5E5262C-BD47-4028-9905-960F547FFCD1}">
      <dgm:prSet/>
      <dgm:spPr/>
      <dgm:t>
        <a:bodyPr/>
        <a:lstStyle/>
        <a:p>
          <a:pPr rtl="0"/>
          <a:r>
            <a:rPr lang="en-US">
              <a:latin typeface="Aptos Display" panose="02110004020202020204"/>
            </a:rPr>
            <a:t>What</a:t>
          </a:r>
          <a:r>
            <a:rPr lang="en-US"/>
            <a:t> </a:t>
          </a:r>
          <a:r>
            <a:rPr lang="en-US">
              <a:latin typeface="Aptos Display" panose="02110004020202020204"/>
            </a:rPr>
            <a:t>happened </a:t>
          </a:r>
          <a:r>
            <a:rPr lang="en-US"/>
            <a:t>Unable to create </a:t>
          </a:r>
          <a:r>
            <a:rPr lang="en-US" b="1"/>
            <a:t>IAM Users, Groups, </a:t>
          </a:r>
          <a:r>
            <a:rPr lang="en-US" b="1" err="1"/>
            <a:t>Roles.</a:t>
          </a:r>
          <a:r>
            <a:rPr lang="en-US" err="1"/>
            <a:t>We</a:t>
          </a:r>
          <a:r>
            <a:rPr lang="en-US"/>
            <a:t> were unable to enable </a:t>
          </a:r>
          <a:r>
            <a:rPr lang="en-US" b="1"/>
            <a:t>MFA or </a:t>
          </a:r>
          <a:r>
            <a:rPr lang="en-US"/>
            <a:t>assign policies.</a:t>
          </a:r>
          <a:r>
            <a:rPr lang="en-US">
              <a:latin typeface="Aptos Display" panose="02110004020202020204"/>
            </a:rPr>
            <a:t> </a:t>
          </a:r>
          <a:endParaRPr lang="en-US"/>
        </a:p>
      </dgm:t>
    </dgm:pt>
    <dgm:pt modelId="{71C5B212-DFCF-4790-86DF-2004B93B5258}" type="parTrans" cxnId="{53751F9D-DC3E-47D8-A5BA-98C88E55671C}">
      <dgm:prSet/>
      <dgm:spPr/>
      <dgm:t>
        <a:bodyPr/>
        <a:lstStyle/>
        <a:p>
          <a:endParaRPr lang="en-US"/>
        </a:p>
      </dgm:t>
    </dgm:pt>
    <dgm:pt modelId="{52411594-0A70-44A1-894C-B5E3C1BD9B7F}" type="sibTrans" cxnId="{53751F9D-DC3E-47D8-A5BA-98C88E55671C}">
      <dgm:prSet/>
      <dgm:spPr/>
      <dgm:t>
        <a:bodyPr/>
        <a:lstStyle/>
        <a:p>
          <a:endParaRPr lang="en-US"/>
        </a:p>
      </dgm:t>
    </dgm:pt>
    <dgm:pt modelId="{583F59D7-508F-4580-B6B6-F466084337C0}">
      <dgm:prSet/>
      <dgm:spPr/>
      <dgm:t>
        <a:bodyPr/>
        <a:lstStyle/>
        <a:p>
          <a:r>
            <a:rPr lang="en-US" b="1"/>
            <a:t>Reasons: Access Denied</a:t>
          </a:r>
          <a:r>
            <a:rPr lang="en-US"/>
            <a:t> errors , IAM role lacked required </a:t>
          </a:r>
          <a:r>
            <a:rPr lang="en-US" b="1"/>
            <a:t>administrative permissions</a:t>
          </a:r>
          <a:endParaRPr lang="en-US"/>
        </a:p>
      </dgm:t>
    </dgm:pt>
    <dgm:pt modelId="{0B1594F2-6CF6-47B4-8360-2CEF7BB6045B}" type="parTrans" cxnId="{6BF3807F-3B2B-4571-AFED-E412E8AE6834}">
      <dgm:prSet/>
      <dgm:spPr/>
      <dgm:t>
        <a:bodyPr/>
        <a:lstStyle/>
        <a:p>
          <a:endParaRPr lang="en-US"/>
        </a:p>
      </dgm:t>
    </dgm:pt>
    <dgm:pt modelId="{DC6653BC-1E02-4144-A0A9-010296C5D586}" type="sibTrans" cxnId="{6BF3807F-3B2B-4571-AFED-E412E8AE6834}">
      <dgm:prSet/>
      <dgm:spPr/>
      <dgm:t>
        <a:bodyPr/>
        <a:lstStyle/>
        <a:p>
          <a:endParaRPr lang="en-US"/>
        </a:p>
      </dgm:t>
    </dgm:pt>
    <dgm:pt modelId="{724C496C-1930-4CD5-8DEC-13DA905A7007}">
      <dgm:prSet/>
      <dgm:spPr/>
      <dgm:t>
        <a:bodyPr/>
        <a:lstStyle/>
        <a:p>
          <a:r>
            <a:rPr lang="en-US" b="1"/>
            <a:t>Learnings: IAM is powerful but highly permission-controlled, </a:t>
          </a:r>
          <a:r>
            <a:rPr lang="en-US"/>
            <a:t>Recommend requesting </a:t>
          </a:r>
          <a:r>
            <a:rPr lang="en-US" b="1"/>
            <a:t>elevated access</a:t>
          </a:r>
          <a:r>
            <a:rPr lang="en-US"/>
            <a:t> before implementation, </a:t>
          </a:r>
          <a:r>
            <a:rPr lang="en-US" b="1"/>
            <a:t>CloudTrail remains valuable</a:t>
          </a:r>
          <a:r>
            <a:rPr lang="en-US"/>
            <a:t> even with limited IAM rights</a:t>
          </a:r>
        </a:p>
      </dgm:t>
    </dgm:pt>
    <dgm:pt modelId="{F72D0520-72CA-4C6C-8820-435AA26AAA38}" type="parTrans" cxnId="{EDEBD087-529C-46A0-9A68-6D9B68826447}">
      <dgm:prSet/>
      <dgm:spPr/>
      <dgm:t>
        <a:bodyPr/>
        <a:lstStyle/>
        <a:p>
          <a:endParaRPr lang="en-US"/>
        </a:p>
      </dgm:t>
    </dgm:pt>
    <dgm:pt modelId="{043B513D-F2AA-4695-A247-7F0A7EEA2CE6}" type="sibTrans" cxnId="{EDEBD087-529C-46A0-9A68-6D9B68826447}">
      <dgm:prSet/>
      <dgm:spPr/>
      <dgm:t>
        <a:bodyPr/>
        <a:lstStyle/>
        <a:p>
          <a:endParaRPr lang="en-US"/>
        </a:p>
      </dgm:t>
    </dgm:pt>
    <dgm:pt modelId="{A4C32CFC-6B74-45E7-94F8-B52AE10BD5BF}" type="pres">
      <dgm:prSet presAssocID="{2A37A81D-0488-4CC6-ABBB-193840B8456B}" presName="diagram" presStyleCnt="0">
        <dgm:presLayoutVars>
          <dgm:dir/>
          <dgm:resizeHandles val="exact"/>
        </dgm:presLayoutVars>
      </dgm:prSet>
      <dgm:spPr/>
    </dgm:pt>
    <dgm:pt modelId="{C2CD0BF5-E91B-4FF8-A8F9-D4862CB00771}" type="pres">
      <dgm:prSet presAssocID="{79B127D3-0701-49AE-9E58-D52581823E77}" presName="node" presStyleLbl="node1" presStyleIdx="0" presStyleCnt="4">
        <dgm:presLayoutVars>
          <dgm:bulletEnabled val="1"/>
        </dgm:presLayoutVars>
      </dgm:prSet>
      <dgm:spPr/>
    </dgm:pt>
    <dgm:pt modelId="{27918470-A600-45C1-B507-A5D01CA171FC}" type="pres">
      <dgm:prSet presAssocID="{1AABCE72-C49C-4A16-9618-B7DBAC756DB0}" presName="sibTrans" presStyleLbl="sibTrans2D1" presStyleIdx="0" presStyleCnt="3"/>
      <dgm:spPr/>
    </dgm:pt>
    <dgm:pt modelId="{D976DB91-F0BF-4B58-B18D-F67A463E3E7A}" type="pres">
      <dgm:prSet presAssocID="{1AABCE72-C49C-4A16-9618-B7DBAC756DB0}" presName="connectorText" presStyleLbl="sibTrans2D1" presStyleIdx="0" presStyleCnt="3"/>
      <dgm:spPr/>
    </dgm:pt>
    <dgm:pt modelId="{673B4C91-8C1F-4B26-AA06-9706F4F80819}" type="pres">
      <dgm:prSet presAssocID="{C5E5262C-BD47-4028-9905-960F547FFCD1}" presName="node" presStyleLbl="node1" presStyleIdx="1" presStyleCnt="4">
        <dgm:presLayoutVars>
          <dgm:bulletEnabled val="1"/>
        </dgm:presLayoutVars>
      </dgm:prSet>
      <dgm:spPr/>
    </dgm:pt>
    <dgm:pt modelId="{2DBF149C-5F08-40B6-ADD0-FFF898EBAA31}" type="pres">
      <dgm:prSet presAssocID="{52411594-0A70-44A1-894C-B5E3C1BD9B7F}" presName="sibTrans" presStyleLbl="sibTrans2D1" presStyleIdx="1" presStyleCnt="3"/>
      <dgm:spPr/>
    </dgm:pt>
    <dgm:pt modelId="{D47BA420-03BD-4341-A794-47262D5B9161}" type="pres">
      <dgm:prSet presAssocID="{52411594-0A70-44A1-894C-B5E3C1BD9B7F}" presName="connectorText" presStyleLbl="sibTrans2D1" presStyleIdx="1" presStyleCnt="3"/>
      <dgm:spPr/>
    </dgm:pt>
    <dgm:pt modelId="{C9EF0872-8C46-485D-A0C1-643F2EC7AB67}" type="pres">
      <dgm:prSet presAssocID="{583F59D7-508F-4580-B6B6-F466084337C0}" presName="node" presStyleLbl="node1" presStyleIdx="2" presStyleCnt="4">
        <dgm:presLayoutVars>
          <dgm:bulletEnabled val="1"/>
        </dgm:presLayoutVars>
      </dgm:prSet>
      <dgm:spPr/>
    </dgm:pt>
    <dgm:pt modelId="{4B43A8E1-C261-4EA1-973A-2196FF015352}" type="pres">
      <dgm:prSet presAssocID="{DC6653BC-1E02-4144-A0A9-010296C5D586}" presName="sibTrans" presStyleLbl="sibTrans2D1" presStyleIdx="2" presStyleCnt="3"/>
      <dgm:spPr/>
    </dgm:pt>
    <dgm:pt modelId="{47DACA80-B77A-4B66-B5F6-7CC0EC2A837A}" type="pres">
      <dgm:prSet presAssocID="{DC6653BC-1E02-4144-A0A9-010296C5D586}" presName="connectorText" presStyleLbl="sibTrans2D1" presStyleIdx="2" presStyleCnt="3"/>
      <dgm:spPr/>
    </dgm:pt>
    <dgm:pt modelId="{79EB5D82-4DA8-44A7-84C0-39A88D6F4C03}" type="pres">
      <dgm:prSet presAssocID="{724C496C-1930-4CD5-8DEC-13DA905A7007}" presName="node" presStyleLbl="node1" presStyleIdx="3" presStyleCnt="4">
        <dgm:presLayoutVars>
          <dgm:bulletEnabled val="1"/>
        </dgm:presLayoutVars>
      </dgm:prSet>
      <dgm:spPr/>
    </dgm:pt>
  </dgm:ptLst>
  <dgm:cxnLst>
    <dgm:cxn modelId="{E8145605-5B7A-4CC6-9DC1-F4EBE08AF0CF}" type="presOf" srcId="{2A37A81D-0488-4CC6-ABBB-193840B8456B}" destId="{A4C32CFC-6B74-45E7-94F8-B52AE10BD5BF}" srcOrd="0" destOrd="0" presId="urn:microsoft.com/office/officeart/2005/8/layout/process5"/>
    <dgm:cxn modelId="{CE8A790B-2860-4FEF-BE74-F5828C26587F}" type="presOf" srcId="{1AABCE72-C49C-4A16-9618-B7DBAC756DB0}" destId="{27918470-A600-45C1-B507-A5D01CA171FC}" srcOrd="0" destOrd="0" presId="urn:microsoft.com/office/officeart/2005/8/layout/process5"/>
    <dgm:cxn modelId="{DE298620-6E36-4E41-836F-38541627D349}" type="presOf" srcId="{724C496C-1930-4CD5-8DEC-13DA905A7007}" destId="{79EB5D82-4DA8-44A7-84C0-39A88D6F4C03}" srcOrd="0" destOrd="0" presId="urn:microsoft.com/office/officeart/2005/8/layout/process5"/>
    <dgm:cxn modelId="{2A1FB223-E25E-4FB7-BB80-16E5CF2A2B9E}" type="presOf" srcId="{52411594-0A70-44A1-894C-B5E3C1BD9B7F}" destId="{2DBF149C-5F08-40B6-ADD0-FFF898EBAA31}" srcOrd="0" destOrd="0" presId="urn:microsoft.com/office/officeart/2005/8/layout/process5"/>
    <dgm:cxn modelId="{C7E4B136-1EBD-46DD-9A4B-F9A158125410}" type="presOf" srcId="{1AABCE72-C49C-4A16-9618-B7DBAC756DB0}" destId="{D976DB91-F0BF-4B58-B18D-F67A463E3E7A}" srcOrd="1" destOrd="0" presId="urn:microsoft.com/office/officeart/2005/8/layout/process5"/>
    <dgm:cxn modelId="{271B3046-B8EC-4EB8-BA8C-25F212726125}" type="presOf" srcId="{52411594-0A70-44A1-894C-B5E3C1BD9B7F}" destId="{D47BA420-03BD-4341-A794-47262D5B9161}" srcOrd="1" destOrd="0" presId="urn:microsoft.com/office/officeart/2005/8/layout/process5"/>
    <dgm:cxn modelId="{583DDF4B-E2E5-4B5C-9413-EC614E32169C}" type="presOf" srcId="{DC6653BC-1E02-4144-A0A9-010296C5D586}" destId="{47DACA80-B77A-4B66-B5F6-7CC0EC2A837A}" srcOrd="1" destOrd="0" presId="urn:microsoft.com/office/officeart/2005/8/layout/process5"/>
    <dgm:cxn modelId="{342F9A4D-1822-4552-AFE2-2B2AC5CE3E57}" type="presOf" srcId="{C5E5262C-BD47-4028-9905-960F547FFCD1}" destId="{673B4C91-8C1F-4B26-AA06-9706F4F80819}" srcOrd="0" destOrd="0" presId="urn:microsoft.com/office/officeart/2005/8/layout/process5"/>
    <dgm:cxn modelId="{6BF3807F-3B2B-4571-AFED-E412E8AE6834}" srcId="{2A37A81D-0488-4CC6-ABBB-193840B8456B}" destId="{583F59D7-508F-4580-B6B6-F466084337C0}" srcOrd="2" destOrd="0" parTransId="{0B1594F2-6CF6-47B4-8360-2CEF7BB6045B}" sibTransId="{DC6653BC-1E02-4144-A0A9-010296C5D586}"/>
    <dgm:cxn modelId="{EDEBD087-529C-46A0-9A68-6D9B68826447}" srcId="{2A37A81D-0488-4CC6-ABBB-193840B8456B}" destId="{724C496C-1930-4CD5-8DEC-13DA905A7007}" srcOrd="3" destOrd="0" parTransId="{F72D0520-72CA-4C6C-8820-435AA26AAA38}" sibTransId="{043B513D-F2AA-4695-A247-7F0A7EEA2CE6}"/>
    <dgm:cxn modelId="{53751F9D-DC3E-47D8-A5BA-98C88E55671C}" srcId="{2A37A81D-0488-4CC6-ABBB-193840B8456B}" destId="{C5E5262C-BD47-4028-9905-960F547FFCD1}" srcOrd="1" destOrd="0" parTransId="{71C5B212-DFCF-4790-86DF-2004B93B5258}" sibTransId="{52411594-0A70-44A1-894C-B5E3C1BD9B7F}"/>
    <dgm:cxn modelId="{A5D1A8AA-CFC6-46FB-A4BF-6104DEEA9983}" type="presOf" srcId="{DC6653BC-1E02-4144-A0A9-010296C5D586}" destId="{4B43A8E1-C261-4EA1-973A-2196FF015352}" srcOrd="0" destOrd="0" presId="urn:microsoft.com/office/officeart/2005/8/layout/process5"/>
    <dgm:cxn modelId="{AB9632AE-F452-48C4-A237-0246137F62C1}" type="presOf" srcId="{79B127D3-0701-49AE-9E58-D52581823E77}" destId="{C2CD0BF5-E91B-4FF8-A8F9-D4862CB00771}" srcOrd="0" destOrd="0" presId="urn:microsoft.com/office/officeart/2005/8/layout/process5"/>
    <dgm:cxn modelId="{C84947DC-71B3-466F-9972-CDE3C25271FC}" type="presOf" srcId="{583F59D7-508F-4580-B6B6-F466084337C0}" destId="{C9EF0872-8C46-485D-A0C1-643F2EC7AB67}" srcOrd="0" destOrd="0" presId="urn:microsoft.com/office/officeart/2005/8/layout/process5"/>
    <dgm:cxn modelId="{F0E197FB-8855-466A-8535-DBFF9B1CBB11}" srcId="{2A37A81D-0488-4CC6-ABBB-193840B8456B}" destId="{79B127D3-0701-49AE-9E58-D52581823E77}" srcOrd="0" destOrd="0" parTransId="{D8900FA4-6C99-4CA1-A15C-014650B8BBB6}" sibTransId="{1AABCE72-C49C-4A16-9618-B7DBAC756DB0}"/>
    <dgm:cxn modelId="{6770B186-EA51-423E-8A98-BDFF92389C67}" type="presParOf" srcId="{A4C32CFC-6B74-45E7-94F8-B52AE10BD5BF}" destId="{C2CD0BF5-E91B-4FF8-A8F9-D4862CB00771}" srcOrd="0" destOrd="0" presId="urn:microsoft.com/office/officeart/2005/8/layout/process5"/>
    <dgm:cxn modelId="{1E46F031-3158-4E98-9F88-1BBBF2306933}" type="presParOf" srcId="{A4C32CFC-6B74-45E7-94F8-B52AE10BD5BF}" destId="{27918470-A600-45C1-B507-A5D01CA171FC}" srcOrd="1" destOrd="0" presId="urn:microsoft.com/office/officeart/2005/8/layout/process5"/>
    <dgm:cxn modelId="{5E0141D4-F90E-4CDD-8B69-F4AF47660288}" type="presParOf" srcId="{27918470-A600-45C1-B507-A5D01CA171FC}" destId="{D976DB91-F0BF-4B58-B18D-F67A463E3E7A}" srcOrd="0" destOrd="0" presId="urn:microsoft.com/office/officeart/2005/8/layout/process5"/>
    <dgm:cxn modelId="{3F615EB7-0A04-4429-A516-D7450D0D2A10}" type="presParOf" srcId="{A4C32CFC-6B74-45E7-94F8-B52AE10BD5BF}" destId="{673B4C91-8C1F-4B26-AA06-9706F4F80819}" srcOrd="2" destOrd="0" presId="urn:microsoft.com/office/officeart/2005/8/layout/process5"/>
    <dgm:cxn modelId="{2A836DC3-1A4A-4EB9-8501-2A0146C2B9E5}" type="presParOf" srcId="{A4C32CFC-6B74-45E7-94F8-B52AE10BD5BF}" destId="{2DBF149C-5F08-40B6-ADD0-FFF898EBAA31}" srcOrd="3" destOrd="0" presId="urn:microsoft.com/office/officeart/2005/8/layout/process5"/>
    <dgm:cxn modelId="{8A6583F5-2375-4B64-B915-D9AB5D4A7060}" type="presParOf" srcId="{2DBF149C-5F08-40B6-ADD0-FFF898EBAA31}" destId="{D47BA420-03BD-4341-A794-47262D5B9161}" srcOrd="0" destOrd="0" presId="urn:microsoft.com/office/officeart/2005/8/layout/process5"/>
    <dgm:cxn modelId="{5438A729-D632-416F-A459-6BD1DDF8D34D}" type="presParOf" srcId="{A4C32CFC-6B74-45E7-94F8-B52AE10BD5BF}" destId="{C9EF0872-8C46-485D-A0C1-643F2EC7AB67}" srcOrd="4" destOrd="0" presId="urn:microsoft.com/office/officeart/2005/8/layout/process5"/>
    <dgm:cxn modelId="{764E3496-9B6B-4EB8-BE55-8378C6D46DCF}" type="presParOf" srcId="{A4C32CFC-6B74-45E7-94F8-B52AE10BD5BF}" destId="{4B43A8E1-C261-4EA1-973A-2196FF015352}" srcOrd="5" destOrd="0" presId="urn:microsoft.com/office/officeart/2005/8/layout/process5"/>
    <dgm:cxn modelId="{1A302F08-DF07-4D0A-816D-A386820A9A73}" type="presParOf" srcId="{4B43A8E1-C261-4EA1-973A-2196FF015352}" destId="{47DACA80-B77A-4B66-B5F6-7CC0EC2A837A}" srcOrd="0" destOrd="0" presId="urn:microsoft.com/office/officeart/2005/8/layout/process5"/>
    <dgm:cxn modelId="{0717CD5B-E922-445D-A934-2DC6A44D79D8}" type="presParOf" srcId="{A4C32CFC-6B74-45E7-94F8-B52AE10BD5BF}" destId="{79EB5D82-4DA8-44A7-84C0-39A88D6F4C03}" srcOrd="6" destOrd="0" presId="urn:microsoft.com/office/officeart/2005/8/layout/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1434916-37B2-479A-B5FF-C2BBFFAE5F91}">
      <dsp:nvSpPr>
        <dsp:cNvPr id="0" name=""/>
        <dsp:cNvSpPr/>
      </dsp:nvSpPr>
      <dsp:spPr>
        <a:xfrm>
          <a:off x="3080" y="587032"/>
          <a:ext cx="2444055" cy="1466433"/>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latin typeface="Times New Roman" panose="02020603050405020304" pitchFamily="18" charset="0"/>
              <a:cs typeface="Times New Roman" panose="02020603050405020304" pitchFamily="18" charset="0"/>
            </a:rPr>
            <a:t>TEXT POSTS</a:t>
          </a:r>
        </a:p>
      </dsp:txBody>
      <dsp:txXfrm>
        <a:off x="3080" y="587032"/>
        <a:ext cx="2444055" cy="1466433"/>
      </dsp:txXfrm>
    </dsp:sp>
    <dsp:sp modelId="{8BE92227-FF18-47B4-9EF1-3541B161F171}">
      <dsp:nvSpPr>
        <dsp:cNvPr id="0" name=""/>
        <dsp:cNvSpPr/>
      </dsp:nvSpPr>
      <dsp:spPr>
        <a:xfrm>
          <a:off x="2691541" y="587032"/>
          <a:ext cx="2444055" cy="1466433"/>
        </a:xfrm>
        <a:prstGeom prst="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latin typeface="Times New Roman" panose="02020603050405020304" pitchFamily="18" charset="0"/>
              <a:cs typeface="Times New Roman" panose="02020603050405020304" pitchFamily="18" charset="0"/>
            </a:rPr>
            <a:t>Facilitate discussions and feedback among users, creating a community-focused environment.</a:t>
          </a:r>
        </a:p>
      </dsp:txBody>
      <dsp:txXfrm>
        <a:off x="2691541" y="587032"/>
        <a:ext cx="2444055" cy="1466433"/>
      </dsp:txXfrm>
    </dsp:sp>
    <dsp:sp modelId="{DCCA25D8-F6BC-4EE4-A6BE-3E8453C9B56C}">
      <dsp:nvSpPr>
        <dsp:cNvPr id="0" name=""/>
        <dsp:cNvSpPr/>
      </dsp:nvSpPr>
      <dsp:spPr>
        <a:xfrm>
          <a:off x="5380002" y="587032"/>
          <a:ext cx="2444055" cy="1466433"/>
        </a:xfrm>
        <a:prstGeom prst="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latin typeface="Times New Roman" panose="02020603050405020304" pitchFamily="18" charset="0"/>
              <a:cs typeface="Times New Roman" panose="02020603050405020304" pitchFamily="18" charset="0"/>
            </a:rPr>
            <a:t>IMAGES</a:t>
          </a:r>
        </a:p>
      </dsp:txBody>
      <dsp:txXfrm>
        <a:off x="5380002" y="587032"/>
        <a:ext cx="2444055" cy="1466433"/>
      </dsp:txXfrm>
    </dsp:sp>
    <dsp:sp modelId="{90C1B4FE-7CC0-4349-81B1-868FFC956293}">
      <dsp:nvSpPr>
        <dsp:cNvPr id="0" name=""/>
        <dsp:cNvSpPr/>
      </dsp:nvSpPr>
      <dsp:spPr>
        <a:xfrm>
          <a:off x="8068463" y="587032"/>
          <a:ext cx="2444055" cy="1466433"/>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latin typeface="Times New Roman" panose="02020603050405020304" pitchFamily="18" charset="0"/>
              <a:cs typeface="Times New Roman" panose="02020603050405020304" pitchFamily="18" charset="0"/>
            </a:rPr>
            <a:t>Enrich user interactions through visual content, capturing memorable times and events.</a:t>
          </a:r>
        </a:p>
      </dsp:txBody>
      <dsp:txXfrm>
        <a:off x="8068463" y="587032"/>
        <a:ext cx="2444055" cy="1466433"/>
      </dsp:txXfrm>
    </dsp:sp>
    <dsp:sp modelId="{01B5D6EF-0864-49EC-B97B-F9C43097986C}">
      <dsp:nvSpPr>
        <dsp:cNvPr id="0" name=""/>
        <dsp:cNvSpPr/>
      </dsp:nvSpPr>
      <dsp:spPr>
        <a:xfrm>
          <a:off x="3080" y="2297871"/>
          <a:ext cx="2444055" cy="1466433"/>
        </a:xfrm>
        <a:prstGeom prst="rect">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latin typeface="Times New Roman" panose="02020603050405020304" pitchFamily="18" charset="0"/>
              <a:cs typeface="Times New Roman" panose="02020603050405020304" pitchFamily="18" charset="0"/>
            </a:rPr>
            <a:t>VIDEOS</a:t>
          </a:r>
        </a:p>
      </dsp:txBody>
      <dsp:txXfrm>
        <a:off x="3080" y="2297871"/>
        <a:ext cx="2444055" cy="1466433"/>
      </dsp:txXfrm>
    </dsp:sp>
    <dsp:sp modelId="{9898AEAB-D258-4A37-81DF-048047BA35B1}">
      <dsp:nvSpPr>
        <dsp:cNvPr id="0" name=""/>
        <dsp:cNvSpPr/>
      </dsp:nvSpPr>
      <dsp:spPr>
        <a:xfrm>
          <a:off x="2691541" y="2297871"/>
          <a:ext cx="2444055" cy="1466433"/>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latin typeface="Times New Roman" panose="02020603050405020304" pitchFamily="18" charset="0"/>
              <a:cs typeface="Times New Roman" panose="02020603050405020304" pitchFamily="18" charset="0"/>
            </a:rPr>
            <a:t>Deliver multimedia content for educational, promotional, and recreational purposes</a:t>
          </a:r>
        </a:p>
      </dsp:txBody>
      <dsp:txXfrm>
        <a:off x="2691541" y="2297871"/>
        <a:ext cx="2444055" cy="1466433"/>
      </dsp:txXfrm>
    </dsp:sp>
    <dsp:sp modelId="{6BACAFB8-22E0-40EB-A0CC-53D72A9A5141}">
      <dsp:nvSpPr>
        <dsp:cNvPr id="0" name=""/>
        <dsp:cNvSpPr/>
      </dsp:nvSpPr>
      <dsp:spPr>
        <a:xfrm>
          <a:off x="5380002" y="2297871"/>
          <a:ext cx="2444055" cy="1466433"/>
        </a:xfrm>
        <a:prstGeom prst="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latin typeface="Times New Roman" panose="02020603050405020304" pitchFamily="18" charset="0"/>
              <a:cs typeface="Times New Roman" panose="02020603050405020304" pitchFamily="18" charset="0"/>
            </a:rPr>
            <a:t>METADATA LOGS</a:t>
          </a:r>
        </a:p>
      </dsp:txBody>
      <dsp:txXfrm>
        <a:off x="5380002" y="2297871"/>
        <a:ext cx="2444055" cy="1466433"/>
      </dsp:txXfrm>
    </dsp:sp>
    <dsp:sp modelId="{7334D086-A298-4E47-BE8C-D0119418B5A8}">
      <dsp:nvSpPr>
        <dsp:cNvPr id="0" name=""/>
        <dsp:cNvSpPr/>
      </dsp:nvSpPr>
      <dsp:spPr>
        <a:xfrm>
          <a:off x="8068463" y="2297871"/>
          <a:ext cx="2444055" cy="1466433"/>
        </a:xfrm>
        <a:prstGeom prst="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latin typeface="Times New Roman" panose="02020603050405020304" pitchFamily="18" charset="0"/>
              <a:cs typeface="Times New Roman" panose="02020603050405020304" pitchFamily="18" charset="0"/>
            </a:rPr>
            <a:t>Monitor system usage and user interactions for optimized platform performance and continuous data-based improvements.</a:t>
          </a:r>
        </a:p>
      </dsp:txBody>
      <dsp:txXfrm>
        <a:off x="8068463" y="2297871"/>
        <a:ext cx="2444055" cy="146643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2CD0BF5-E91B-4FF8-A8F9-D4862CB00771}">
      <dsp:nvSpPr>
        <dsp:cNvPr id="0" name=""/>
        <dsp:cNvSpPr/>
      </dsp:nvSpPr>
      <dsp:spPr>
        <a:xfrm>
          <a:off x="97043" y="2718"/>
          <a:ext cx="2716187" cy="1629712"/>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kern="1200"/>
            <a:t>Objective: To provide specific and secure access control to AWS resources</a:t>
          </a:r>
          <a:endParaRPr lang="en-US" sz="1400" kern="1200"/>
        </a:p>
      </dsp:txBody>
      <dsp:txXfrm>
        <a:off x="144776" y="50451"/>
        <a:ext cx="2620721" cy="1534246"/>
      </dsp:txXfrm>
    </dsp:sp>
    <dsp:sp modelId="{27918470-A600-45C1-B507-A5D01CA171FC}">
      <dsp:nvSpPr>
        <dsp:cNvPr id="0" name=""/>
        <dsp:cNvSpPr/>
      </dsp:nvSpPr>
      <dsp:spPr>
        <a:xfrm>
          <a:off x="3052255" y="480767"/>
          <a:ext cx="575831" cy="67361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3052255" y="615490"/>
        <a:ext cx="403082" cy="404168"/>
      </dsp:txXfrm>
    </dsp:sp>
    <dsp:sp modelId="{673B4C91-8C1F-4B26-AA06-9706F4F80819}">
      <dsp:nvSpPr>
        <dsp:cNvPr id="0" name=""/>
        <dsp:cNvSpPr/>
      </dsp:nvSpPr>
      <dsp:spPr>
        <a:xfrm>
          <a:off x="3899706" y="2718"/>
          <a:ext cx="2716187" cy="1629712"/>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en-US" sz="1400" kern="1200">
              <a:latin typeface="Aptos Display" panose="02110004020202020204"/>
            </a:rPr>
            <a:t>What</a:t>
          </a:r>
          <a:r>
            <a:rPr lang="en-US" sz="1400" kern="1200"/>
            <a:t> </a:t>
          </a:r>
          <a:r>
            <a:rPr lang="en-US" sz="1400" kern="1200">
              <a:latin typeface="Aptos Display" panose="02110004020202020204"/>
            </a:rPr>
            <a:t>happened </a:t>
          </a:r>
          <a:r>
            <a:rPr lang="en-US" sz="1400" kern="1200"/>
            <a:t>Unable to create </a:t>
          </a:r>
          <a:r>
            <a:rPr lang="en-US" sz="1400" b="1" kern="1200"/>
            <a:t>IAM Users, Groups, </a:t>
          </a:r>
          <a:r>
            <a:rPr lang="en-US" sz="1400" b="1" kern="1200" err="1"/>
            <a:t>Roles.</a:t>
          </a:r>
          <a:r>
            <a:rPr lang="en-US" sz="1400" kern="1200" err="1"/>
            <a:t>We</a:t>
          </a:r>
          <a:r>
            <a:rPr lang="en-US" sz="1400" kern="1200"/>
            <a:t> were unable to enable </a:t>
          </a:r>
          <a:r>
            <a:rPr lang="en-US" sz="1400" b="1" kern="1200"/>
            <a:t>MFA or </a:t>
          </a:r>
          <a:r>
            <a:rPr lang="en-US" sz="1400" kern="1200"/>
            <a:t>assign policies.</a:t>
          </a:r>
          <a:r>
            <a:rPr lang="en-US" sz="1400" kern="1200">
              <a:latin typeface="Aptos Display" panose="02110004020202020204"/>
            </a:rPr>
            <a:t> </a:t>
          </a:r>
          <a:endParaRPr lang="en-US" sz="1400" kern="1200"/>
        </a:p>
      </dsp:txBody>
      <dsp:txXfrm>
        <a:off x="3947439" y="50451"/>
        <a:ext cx="2620721" cy="1534246"/>
      </dsp:txXfrm>
    </dsp:sp>
    <dsp:sp modelId="{2DBF149C-5F08-40B6-ADD0-FFF898EBAA31}">
      <dsp:nvSpPr>
        <dsp:cNvPr id="0" name=""/>
        <dsp:cNvSpPr/>
      </dsp:nvSpPr>
      <dsp:spPr>
        <a:xfrm>
          <a:off x="6854918" y="480767"/>
          <a:ext cx="575831" cy="67361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6854918" y="615490"/>
        <a:ext cx="403082" cy="404168"/>
      </dsp:txXfrm>
    </dsp:sp>
    <dsp:sp modelId="{C9EF0872-8C46-485D-A0C1-643F2EC7AB67}">
      <dsp:nvSpPr>
        <dsp:cNvPr id="0" name=""/>
        <dsp:cNvSpPr/>
      </dsp:nvSpPr>
      <dsp:spPr>
        <a:xfrm>
          <a:off x="7702368" y="2718"/>
          <a:ext cx="2716187" cy="1629712"/>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kern="1200"/>
            <a:t>Reasons: Access Denied</a:t>
          </a:r>
          <a:r>
            <a:rPr lang="en-US" sz="1400" kern="1200"/>
            <a:t> errors , IAM role lacked required </a:t>
          </a:r>
          <a:r>
            <a:rPr lang="en-US" sz="1400" b="1" kern="1200"/>
            <a:t>administrative permissions</a:t>
          </a:r>
          <a:endParaRPr lang="en-US" sz="1400" kern="1200"/>
        </a:p>
      </dsp:txBody>
      <dsp:txXfrm>
        <a:off x="7750101" y="50451"/>
        <a:ext cx="2620721" cy="1534246"/>
      </dsp:txXfrm>
    </dsp:sp>
    <dsp:sp modelId="{4B43A8E1-C261-4EA1-973A-2196FF015352}">
      <dsp:nvSpPr>
        <dsp:cNvPr id="0" name=""/>
        <dsp:cNvSpPr/>
      </dsp:nvSpPr>
      <dsp:spPr>
        <a:xfrm rot="5400000">
          <a:off x="8772546" y="1822564"/>
          <a:ext cx="575831" cy="67361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rot="-5400000">
        <a:off x="8858378" y="1871456"/>
        <a:ext cx="404168" cy="403082"/>
      </dsp:txXfrm>
    </dsp:sp>
    <dsp:sp modelId="{79EB5D82-4DA8-44A7-84C0-39A88D6F4C03}">
      <dsp:nvSpPr>
        <dsp:cNvPr id="0" name=""/>
        <dsp:cNvSpPr/>
      </dsp:nvSpPr>
      <dsp:spPr>
        <a:xfrm>
          <a:off x="7702368" y="2718906"/>
          <a:ext cx="2716187" cy="1629712"/>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kern="1200"/>
            <a:t>Learnings: IAM is powerful but highly permission-controlled, </a:t>
          </a:r>
          <a:r>
            <a:rPr lang="en-US" sz="1400" kern="1200"/>
            <a:t>Recommend requesting </a:t>
          </a:r>
          <a:r>
            <a:rPr lang="en-US" sz="1400" b="1" kern="1200"/>
            <a:t>elevated access</a:t>
          </a:r>
          <a:r>
            <a:rPr lang="en-US" sz="1400" kern="1200"/>
            <a:t> before implementation, </a:t>
          </a:r>
          <a:r>
            <a:rPr lang="en-US" sz="1400" b="1" kern="1200"/>
            <a:t>CloudTrail remains valuable</a:t>
          </a:r>
          <a:r>
            <a:rPr lang="en-US" sz="1400" kern="1200"/>
            <a:t> even with limited IAM rights</a:t>
          </a:r>
        </a:p>
      </dsp:txBody>
      <dsp:txXfrm>
        <a:off x="7750101" y="2766639"/>
        <a:ext cx="2620721" cy="1534246"/>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3-22T04:36:57.275"/>
    </inkml:context>
    <inkml:brush xml:id="br0">
      <inkml:brushProperty name="width" value="0.1" units="cm"/>
      <inkml:brushProperty name="height" value="0.1" units="cm"/>
      <inkml:brushProperty name="color" value="#E71224"/>
    </inkml:brush>
  </inkml:definitions>
  <inkml:trace contextRef="#ctx0" brushRef="#br0">16267 3159 16383 0 0,'0'0'0'0'0</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BFCB5B-F782-CF04-B8AF-5453E2C6F0E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B5B9F71-A225-6F18-24E7-56814C0A2F9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F3C6483-8676-6022-B83D-86180253BE73}"/>
              </a:ext>
            </a:extLst>
          </p:cNvPr>
          <p:cNvSpPr>
            <a:spLocks noGrp="1"/>
          </p:cNvSpPr>
          <p:nvPr>
            <p:ph type="dt" sz="half" idx="10"/>
          </p:nvPr>
        </p:nvSpPr>
        <p:spPr/>
        <p:txBody>
          <a:bodyPr/>
          <a:lstStyle/>
          <a:p>
            <a:fld id="{9FD2AB13-8D05-1544-A074-42DE9B96C4B2}" type="datetimeFigureOut">
              <a:rPr lang="en-US" smtClean="0"/>
              <a:t>3/23/2025</a:t>
            </a:fld>
            <a:endParaRPr lang="en-US"/>
          </a:p>
        </p:txBody>
      </p:sp>
      <p:sp>
        <p:nvSpPr>
          <p:cNvPr id="5" name="Footer Placeholder 4">
            <a:extLst>
              <a:ext uri="{FF2B5EF4-FFF2-40B4-BE49-F238E27FC236}">
                <a16:creationId xmlns:a16="http://schemas.microsoft.com/office/drawing/2014/main" id="{50FC6BF7-55EC-3506-6D6A-982BF5E48C4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CA4535-AA03-9B5D-EFEB-C82B522DA69A}"/>
              </a:ext>
            </a:extLst>
          </p:cNvPr>
          <p:cNvSpPr>
            <a:spLocks noGrp="1"/>
          </p:cNvSpPr>
          <p:nvPr>
            <p:ph type="sldNum" sz="quarter" idx="12"/>
          </p:nvPr>
        </p:nvSpPr>
        <p:spPr/>
        <p:txBody>
          <a:bodyPr/>
          <a:lstStyle/>
          <a:p>
            <a:fld id="{95F1D35B-C167-794D-8C37-7FD59B7DCF31}" type="slidenum">
              <a:rPr lang="en-US" smtClean="0"/>
              <a:t>‹#›</a:t>
            </a:fld>
            <a:endParaRPr lang="en-US"/>
          </a:p>
        </p:txBody>
      </p:sp>
    </p:spTree>
    <p:extLst>
      <p:ext uri="{BB962C8B-B14F-4D97-AF65-F5344CB8AC3E}">
        <p14:creationId xmlns:p14="http://schemas.microsoft.com/office/powerpoint/2010/main" val="15960550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009885-DAC9-5B66-A290-6A64DF52B99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B07AD20-5BE3-F4D1-5F12-A84146C4EF9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AAE3424-B2A3-F232-110C-83E56DADEB9B}"/>
              </a:ext>
            </a:extLst>
          </p:cNvPr>
          <p:cNvSpPr>
            <a:spLocks noGrp="1"/>
          </p:cNvSpPr>
          <p:nvPr>
            <p:ph type="dt" sz="half" idx="10"/>
          </p:nvPr>
        </p:nvSpPr>
        <p:spPr/>
        <p:txBody>
          <a:bodyPr/>
          <a:lstStyle/>
          <a:p>
            <a:fld id="{9FD2AB13-8D05-1544-A074-42DE9B96C4B2}" type="datetimeFigureOut">
              <a:rPr lang="en-US" smtClean="0"/>
              <a:t>3/23/2025</a:t>
            </a:fld>
            <a:endParaRPr lang="en-US"/>
          </a:p>
        </p:txBody>
      </p:sp>
      <p:sp>
        <p:nvSpPr>
          <p:cNvPr id="5" name="Footer Placeholder 4">
            <a:extLst>
              <a:ext uri="{FF2B5EF4-FFF2-40B4-BE49-F238E27FC236}">
                <a16:creationId xmlns:a16="http://schemas.microsoft.com/office/drawing/2014/main" id="{7D48AB60-57E6-B28D-34FF-7EB0D04B350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E9F0F27-8EDC-66F6-224A-55FF1914FFAB}"/>
              </a:ext>
            </a:extLst>
          </p:cNvPr>
          <p:cNvSpPr>
            <a:spLocks noGrp="1"/>
          </p:cNvSpPr>
          <p:nvPr>
            <p:ph type="sldNum" sz="quarter" idx="12"/>
          </p:nvPr>
        </p:nvSpPr>
        <p:spPr/>
        <p:txBody>
          <a:bodyPr/>
          <a:lstStyle/>
          <a:p>
            <a:fld id="{95F1D35B-C167-794D-8C37-7FD59B7DCF31}" type="slidenum">
              <a:rPr lang="en-US" smtClean="0"/>
              <a:t>‹#›</a:t>
            </a:fld>
            <a:endParaRPr lang="en-US"/>
          </a:p>
        </p:txBody>
      </p:sp>
    </p:spTree>
    <p:extLst>
      <p:ext uri="{BB962C8B-B14F-4D97-AF65-F5344CB8AC3E}">
        <p14:creationId xmlns:p14="http://schemas.microsoft.com/office/powerpoint/2010/main" val="14575981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52B5A0F-41AA-0BF3-946F-A8561F9779E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7AF1C41-4513-89C7-1330-4C4F43027DC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E892205-E0A3-9E07-CB31-5F415C0BA591}"/>
              </a:ext>
            </a:extLst>
          </p:cNvPr>
          <p:cNvSpPr>
            <a:spLocks noGrp="1"/>
          </p:cNvSpPr>
          <p:nvPr>
            <p:ph type="dt" sz="half" idx="10"/>
          </p:nvPr>
        </p:nvSpPr>
        <p:spPr/>
        <p:txBody>
          <a:bodyPr/>
          <a:lstStyle/>
          <a:p>
            <a:fld id="{9FD2AB13-8D05-1544-A074-42DE9B96C4B2}" type="datetimeFigureOut">
              <a:rPr lang="en-US" smtClean="0"/>
              <a:t>3/23/2025</a:t>
            </a:fld>
            <a:endParaRPr lang="en-US"/>
          </a:p>
        </p:txBody>
      </p:sp>
      <p:sp>
        <p:nvSpPr>
          <p:cNvPr id="5" name="Footer Placeholder 4">
            <a:extLst>
              <a:ext uri="{FF2B5EF4-FFF2-40B4-BE49-F238E27FC236}">
                <a16:creationId xmlns:a16="http://schemas.microsoft.com/office/drawing/2014/main" id="{6AE1A040-43DB-D7C1-E512-8B88E75DEE8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175EB13-303B-2749-C60B-58CF99E0BADF}"/>
              </a:ext>
            </a:extLst>
          </p:cNvPr>
          <p:cNvSpPr>
            <a:spLocks noGrp="1"/>
          </p:cNvSpPr>
          <p:nvPr>
            <p:ph type="sldNum" sz="quarter" idx="12"/>
          </p:nvPr>
        </p:nvSpPr>
        <p:spPr/>
        <p:txBody>
          <a:bodyPr/>
          <a:lstStyle/>
          <a:p>
            <a:fld id="{95F1D35B-C167-794D-8C37-7FD59B7DCF31}" type="slidenum">
              <a:rPr lang="en-US" smtClean="0"/>
              <a:t>‹#›</a:t>
            </a:fld>
            <a:endParaRPr lang="en-US"/>
          </a:p>
        </p:txBody>
      </p:sp>
    </p:spTree>
    <p:extLst>
      <p:ext uri="{BB962C8B-B14F-4D97-AF65-F5344CB8AC3E}">
        <p14:creationId xmlns:p14="http://schemas.microsoft.com/office/powerpoint/2010/main" val="19382046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AC8500-E4FB-AC30-1EF1-7CCE049B356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FDA8DE0-1502-E072-2BD9-9F1009F221B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4BE2A35-A530-1817-372C-0C7158E7C8FD}"/>
              </a:ext>
            </a:extLst>
          </p:cNvPr>
          <p:cNvSpPr>
            <a:spLocks noGrp="1"/>
          </p:cNvSpPr>
          <p:nvPr>
            <p:ph type="dt" sz="half" idx="10"/>
          </p:nvPr>
        </p:nvSpPr>
        <p:spPr/>
        <p:txBody>
          <a:bodyPr/>
          <a:lstStyle/>
          <a:p>
            <a:fld id="{9FD2AB13-8D05-1544-A074-42DE9B96C4B2}" type="datetimeFigureOut">
              <a:rPr lang="en-US" smtClean="0"/>
              <a:t>3/23/2025</a:t>
            </a:fld>
            <a:endParaRPr lang="en-US"/>
          </a:p>
        </p:txBody>
      </p:sp>
      <p:sp>
        <p:nvSpPr>
          <p:cNvPr id="5" name="Footer Placeholder 4">
            <a:extLst>
              <a:ext uri="{FF2B5EF4-FFF2-40B4-BE49-F238E27FC236}">
                <a16:creationId xmlns:a16="http://schemas.microsoft.com/office/drawing/2014/main" id="{6F8ED73B-FA57-76FE-FB47-EC514C5FB24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AD622B-B3BD-33FF-4A60-6CCC6471DE14}"/>
              </a:ext>
            </a:extLst>
          </p:cNvPr>
          <p:cNvSpPr>
            <a:spLocks noGrp="1"/>
          </p:cNvSpPr>
          <p:nvPr>
            <p:ph type="sldNum" sz="quarter" idx="12"/>
          </p:nvPr>
        </p:nvSpPr>
        <p:spPr/>
        <p:txBody>
          <a:bodyPr/>
          <a:lstStyle/>
          <a:p>
            <a:fld id="{95F1D35B-C167-794D-8C37-7FD59B7DCF31}" type="slidenum">
              <a:rPr lang="en-US" smtClean="0"/>
              <a:t>‹#›</a:t>
            </a:fld>
            <a:endParaRPr lang="en-US"/>
          </a:p>
        </p:txBody>
      </p:sp>
    </p:spTree>
    <p:extLst>
      <p:ext uri="{BB962C8B-B14F-4D97-AF65-F5344CB8AC3E}">
        <p14:creationId xmlns:p14="http://schemas.microsoft.com/office/powerpoint/2010/main" val="20758628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DB6C63-371E-6ACC-9478-A19749F47EC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D850AA6-5E92-7D44-9D2C-8A744C6993EC}"/>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F6ED986-A3F5-ED2C-B7B8-D47FD1FCF4E8}"/>
              </a:ext>
            </a:extLst>
          </p:cNvPr>
          <p:cNvSpPr>
            <a:spLocks noGrp="1"/>
          </p:cNvSpPr>
          <p:nvPr>
            <p:ph type="dt" sz="half" idx="10"/>
          </p:nvPr>
        </p:nvSpPr>
        <p:spPr/>
        <p:txBody>
          <a:bodyPr/>
          <a:lstStyle/>
          <a:p>
            <a:fld id="{9FD2AB13-8D05-1544-A074-42DE9B96C4B2}" type="datetimeFigureOut">
              <a:rPr lang="en-US" smtClean="0"/>
              <a:t>3/23/2025</a:t>
            </a:fld>
            <a:endParaRPr lang="en-US"/>
          </a:p>
        </p:txBody>
      </p:sp>
      <p:sp>
        <p:nvSpPr>
          <p:cNvPr id="5" name="Footer Placeholder 4">
            <a:extLst>
              <a:ext uri="{FF2B5EF4-FFF2-40B4-BE49-F238E27FC236}">
                <a16:creationId xmlns:a16="http://schemas.microsoft.com/office/drawing/2014/main" id="{23E06F3B-AD62-A134-2837-2FBEC952EEC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BBB04E7-A1A0-DBCD-909D-9D1B753339C3}"/>
              </a:ext>
            </a:extLst>
          </p:cNvPr>
          <p:cNvSpPr>
            <a:spLocks noGrp="1"/>
          </p:cNvSpPr>
          <p:nvPr>
            <p:ph type="sldNum" sz="quarter" idx="12"/>
          </p:nvPr>
        </p:nvSpPr>
        <p:spPr/>
        <p:txBody>
          <a:bodyPr/>
          <a:lstStyle/>
          <a:p>
            <a:fld id="{95F1D35B-C167-794D-8C37-7FD59B7DCF31}" type="slidenum">
              <a:rPr lang="en-US" smtClean="0"/>
              <a:t>‹#›</a:t>
            </a:fld>
            <a:endParaRPr lang="en-US"/>
          </a:p>
        </p:txBody>
      </p:sp>
    </p:spTree>
    <p:extLst>
      <p:ext uri="{BB962C8B-B14F-4D97-AF65-F5344CB8AC3E}">
        <p14:creationId xmlns:p14="http://schemas.microsoft.com/office/powerpoint/2010/main" val="22574671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FBC1A2-E4BB-59DE-5809-61C32BD3EB8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A412737-1271-5614-62D8-05BE5B3FEDC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FA8D390-74C2-C4CA-96B6-CB5A6254B94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F4DDA09-BFF3-547B-283B-C422D39063F8}"/>
              </a:ext>
            </a:extLst>
          </p:cNvPr>
          <p:cNvSpPr>
            <a:spLocks noGrp="1"/>
          </p:cNvSpPr>
          <p:nvPr>
            <p:ph type="dt" sz="half" idx="10"/>
          </p:nvPr>
        </p:nvSpPr>
        <p:spPr/>
        <p:txBody>
          <a:bodyPr/>
          <a:lstStyle/>
          <a:p>
            <a:fld id="{9FD2AB13-8D05-1544-A074-42DE9B96C4B2}" type="datetimeFigureOut">
              <a:rPr lang="en-US" smtClean="0"/>
              <a:t>3/23/2025</a:t>
            </a:fld>
            <a:endParaRPr lang="en-US"/>
          </a:p>
        </p:txBody>
      </p:sp>
      <p:sp>
        <p:nvSpPr>
          <p:cNvPr id="6" name="Footer Placeholder 5">
            <a:extLst>
              <a:ext uri="{FF2B5EF4-FFF2-40B4-BE49-F238E27FC236}">
                <a16:creationId xmlns:a16="http://schemas.microsoft.com/office/drawing/2014/main" id="{5A6C31CC-434F-6B69-E1C2-3935B00884B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00F6A96-5A3B-D22D-D1E4-C6D043C5E6A3}"/>
              </a:ext>
            </a:extLst>
          </p:cNvPr>
          <p:cNvSpPr>
            <a:spLocks noGrp="1"/>
          </p:cNvSpPr>
          <p:nvPr>
            <p:ph type="sldNum" sz="quarter" idx="12"/>
          </p:nvPr>
        </p:nvSpPr>
        <p:spPr/>
        <p:txBody>
          <a:bodyPr/>
          <a:lstStyle/>
          <a:p>
            <a:fld id="{95F1D35B-C167-794D-8C37-7FD59B7DCF31}" type="slidenum">
              <a:rPr lang="en-US" smtClean="0"/>
              <a:t>‹#›</a:t>
            </a:fld>
            <a:endParaRPr lang="en-US"/>
          </a:p>
        </p:txBody>
      </p:sp>
    </p:spTree>
    <p:extLst>
      <p:ext uri="{BB962C8B-B14F-4D97-AF65-F5344CB8AC3E}">
        <p14:creationId xmlns:p14="http://schemas.microsoft.com/office/powerpoint/2010/main" val="35565449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0F8B16-76EA-DE1A-1FDC-77A12BB2240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EAE0A5F-970D-4E6F-577E-1DD4A9630D3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2278792-D69E-8C47-5EA9-F77D5332B70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4E40E8C-CFA8-7C22-7434-B413BEE61A6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A5EC11A-E48E-A587-B1A9-49350155810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6044F8E-2B67-B402-6079-37220D6E59A1}"/>
              </a:ext>
            </a:extLst>
          </p:cNvPr>
          <p:cNvSpPr>
            <a:spLocks noGrp="1"/>
          </p:cNvSpPr>
          <p:nvPr>
            <p:ph type="dt" sz="half" idx="10"/>
          </p:nvPr>
        </p:nvSpPr>
        <p:spPr/>
        <p:txBody>
          <a:bodyPr/>
          <a:lstStyle/>
          <a:p>
            <a:fld id="{9FD2AB13-8D05-1544-A074-42DE9B96C4B2}" type="datetimeFigureOut">
              <a:rPr lang="en-US" smtClean="0"/>
              <a:t>3/23/2025</a:t>
            </a:fld>
            <a:endParaRPr lang="en-US"/>
          </a:p>
        </p:txBody>
      </p:sp>
      <p:sp>
        <p:nvSpPr>
          <p:cNvPr id="8" name="Footer Placeholder 7">
            <a:extLst>
              <a:ext uri="{FF2B5EF4-FFF2-40B4-BE49-F238E27FC236}">
                <a16:creationId xmlns:a16="http://schemas.microsoft.com/office/drawing/2014/main" id="{6C50C5EF-C5FA-A280-3957-EACBF284FBC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A976591-7D8D-B78E-AC27-9C2455DF7562}"/>
              </a:ext>
            </a:extLst>
          </p:cNvPr>
          <p:cNvSpPr>
            <a:spLocks noGrp="1"/>
          </p:cNvSpPr>
          <p:nvPr>
            <p:ph type="sldNum" sz="quarter" idx="12"/>
          </p:nvPr>
        </p:nvSpPr>
        <p:spPr/>
        <p:txBody>
          <a:bodyPr/>
          <a:lstStyle/>
          <a:p>
            <a:fld id="{95F1D35B-C167-794D-8C37-7FD59B7DCF31}" type="slidenum">
              <a:rPr lang="en-US" smtClean="0"/>
              <a:t>‹#›</a:t>
            </a:fld>
            <a:endParaRPr lang="en-US"/>
          </a:p>
        </p:txBody>
      </p:sp>
    </p:spTree>
    <p:extLst>
      <p:ext uri="{BB962C8B-B14F-4D97-AF65-F5344CB8AC3E}">
        <p14:creationId xmlns:p14="http://schemas.microsoft.com/office/powerpoint/2010/main" val="30538767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E4D28-B8C4-C78D-4F4B-12677C70CF1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F9B54CE-9BA9-D3EB-D98E-E27FB42328DF}"/>
              </a:ext>
            </a:extLst>
          </p:cNvPr>
          <p:cNvSpPr>
            <a:spLocks noGrp="1"/>
          </p:cNvSpPr>
          <p:nvPr>
            <p:ph type="dt" sz="half" idx="10"/>
          </p:nvPr>
        </p:nvSpPr>
        <p:spPr/>
        <p:txBody>
          <a:bodyPr/>
          <a:lstStyle/>
          <a:p>
            <a:fld id="{9FD2AB13-8D05-1544-A074-42DE9B96C4B2}" type="datetimeFigureOut">
              <a:rPr lang="en-US" smtClean="0"/>
              <a:t>3/23/2025</a:t>
            </a:fld>
            <a:endParaRPr lang="en-US"/>
          </a:p>
        </p:txBody>
      </p:sp>
      <p:sp>
        <p:nvSpPr>
          <p:cNvPr id="4" name="Footer Placeholder 3">
            <a:extLst>
              <a:ext uri="{FF2B5EF4-FFF2-40B4-BE49-F238E27FC236}">
                <a16:creationId xmlns:a16="http://schemas.microsoft.com/office/drawing/2014/main" id="{7AF59FD7-425A-16B9-6A80-564C92C8645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95A0B02-C994-EE7B-5797-D23ACE4851F8}"/>
              </a:ext>
            </a:extLst>
          </p:cNvPr>
          <p:cNvSpPr>
            <a:spLocks noGrp="1"/>
          </p:cNvSpPr>
          <p:nvPr>
            <p:ph type="sldNum" sz="quarter" idx="12"/>
          </p:nvPr>
        </p:nvSpPr>
        <p:spPr/>
        <p:txBody>
          <a:bodyPr/>
          <a:lstStyle/>
          <a:p>
            <a:fld id="{95F1D35B-C167-794D-8C37-7FD59B7DCF31}" type="slidenum">
              <a:rPr lang="en-US" smtClean="0"/>
              <a:t>‹#›</a:t>
            </a:fld>
            <a:endParaRPr lang="en-US"/>
          </a:p>
        </p:txBody>
      </p:sp>
    </p:spTree>
    <p:extLst>
      <p:ext uri="{BB962C8B-B14F-4D97-AF65-F5344CB8AC3E}">
        <p14:creationId xmlns:p14="http://schemas.microsoft.com/office/powerpoint/2010/main" val="36140238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96E5DC9-858E-6DF9-CFE9-719934A4D1B3}"/>
              </a:ext>
            </a:extLst>
          </p:cNvPr>
          <p:cNvSpPr>
            <a:spLocks noGrp="1"/>
          </p:cNvSpPr>
          <p:nvPr>
            <p:ph type="dt" sz="half" idx="10"/>
          </p:nvPr>
        </p:nvSpPr>
        <p:spPr/>
        <p:txBody>
          <a:bodyPr/>
          <a:lstStyle/>
          <a:p>
            <a:fld id="{9FD2AB13-8D05-1544-A074-42DE9B96C4B2}" type="datetimeFigureOut">
              <a:rPr lang="en-US" smtClean="0"/>
              <a:t>3/23/2025</a:t>
            </a:fld>
            <a:endParaRPr lang="en-US"/>
          </a:p>
        </p:txBody>
      </p:sp>
      <p:sp>
        <p:nvSpPr>
          <p:cNvPr id="3" name="Footer Placeholder 2">
            <a:extLst>
              <a:ext uri="{FF2B5EF4-FFF2-40B4-BE49-F238E27FC236}">
                <a16:creationId xmlns:a16="http://schemas.microsoft.com/office/drawing/2014/main" id="{8DBDC755-E881-1409-922A-B7473B99F43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7953962-2951-03ED-79AD-13C360BBD9CD}"/>
              </a:ext>
            </a:extLst>
          </p:cNvPr>
          <p:cNvSpPr>
            <a:spLocks noGrp="1"/>
          </p:cNvSpPr>
          <p:nvPr>
            <p:ph type="sldNum" sz="quarter" idx="12"/>
          </p:nvPr>
        </p:nvSpPr>
        <p:spPr/>
        <p:txBody>
          <a:bodyPr/>
          <a:lstStyle/>
          <a:p>
            <a:fld id="{95F1D35B-C167-794D-8C37-7FD59B7DCF31}" type="slidenum">
              <a:rPr lang="en-US" smtClean="0"/>
              <a:t>‹#›</a:t>
            </a:fld>
            <a:endParaRPr lang="en-US"/>
          </a:p>
        </p:txBody>
      </p:sp>
    </p:spTree>
    <p:extLst>
      <p:ext uri="{BB962C8B-B14F-4D97-AF65-F5344CB8AC3E}">
        <p14:creationId xmlns:p14="http://schemas.microsoft.com/office/powerpoint/2010/main" val="38355701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0CE6F2-D0EE-2750-BCED-10B17162BF4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754E329-7B16-D789-6A73-1B0B40C9ACA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8416ABE-721F-B367-A64E-455FB1D7175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0B43433-C4B2-D055-DFE8-81CCB75AB6A6}"/>
              </a:ext>
            </a:extLst>
          </p:cNvPr>
          <p:cNvSpPr>
            <a:spLocks noGrp="1"/>
          </p:cNvSpPr>
          <p:nvPr>
            <p:ph type="dt" sz="half" idx="10"/>
          </p:nvPr>
        </p:nvSpPr>
        <p:spPr/>
        <p:txBody>
          <a:bodyPr/>
          <a:lstStyle/>
          <a:p>
            <a:fld id="{9FD2AB13-8D05-1544-A074-42DE9B96C4B2}" type="datetimeFigureOut">
              <a:rPr lang="en-US" smtClean="0"/>
              <a:t>3/23/2025</a:t>
            </a:fld>
            <a:endParaRPr lang="en-US"/>
          </a:p>
        </p:txBody>
      </p:sp>
      <p:sp>
        <p:nvSpPr>
          <p:cNvPr id="6" name="Footer Placeholder 5">
            <a:extLst>
              <a:ext uri="{FF2B5EF4-FFF2-40B4-BE49-F238E27FC236}">
                <a16:creationId xmlns:a16="http://schemas.microsoft.com/office/drawing/2014/main" id="{61DE3362-0225-CB1E-ACD9-080E3DBB9B9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8F0C01E-A314-8F45-029F-53D20D9EC838}"/>
              </a:ext>
            </a:extLst>
          </p:cNvPr>
          <p:cNvSpPr>
            <a:spLocks noGrp="1"/>
          </p:cNvSpPr>
          <p:nvPr>
            <p:ph type="sldNum" sz="quarter" idx="12"/>
          </p:nvPr>
        </p:nvSpPr>
        <p:spPr/>
        <p:txBody>
          <a:bodyPr/>
          <a:lstStyle/>
          <a:p>
            <a:fld id="{95F1D35B-C167-794D-8C37-7FD59B7DCF31}" type="slidenum">
              <a:rPr lang="en-US" smtClean="0"/>
              <a:t>‹#›</a:t>
            </a:fld>
            <a:endParaRPr lang="en-US"/>
          </a:p>
        </p:txBody>
      </p:sp>
    </p:spTree>
    <p:extLst>
      <p:ext uri="{BB962C8B-B14F-4D97-AF65-F5344CB8AC3E}">
        <p14:creationId xmlns:p14="http://schemas.microsoft.com/office/powerpoint/2010/main" val="8699983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73710C-FC5B-828E-9193-E1CE2531627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701DB8C-C80C-F528-D70E-5EFAB5286FF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03B5F05-EDD3-C74B-826E-6B14681862D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97A78E2-D206-F90A-F4DF-6833DEB83B71}"/>
              </a:ext>
            </a:extLst>
          </p:cNvPr>
          <p:cNvSpPr>
            <a:spLocks noGrp="1"/>
          </p:cNvSpPr>
          <p:nvPr>
            <p:ph type="dt" sz="half" idx="10"/>
          </p:nvPr>
        </p:nvSpPr>
        <p:spPr/>
        <p:txBody>
          <a:bodyPr/>
          <a:lstStyle/>
          <a:p>
            <a:fld id="{9FD2AB13-8D05-1544-A074-42DE9B96C4B2}" type="datetimeFigureOut">
              <a:rPr lang="en-US" smtClean="0"/>
              <a:t>3/23/2025</a:t>
            </a:fld>
            <a:endParaRPr lang="en-US"/>
          </a:p>
        </p:txBody>
      </p:sp>
      <p:sp>
        <p:nvSpPr>
          <p:cNvPr id="6" name="Footer Placeholder 5">
            <a:extLst>
              <a:ext uri="{FF2B5EF4-FFF2-40B4-BE49-F238E27FC236}">
                <a16:creationId xmlns:a16="http://schemas.microsoft.com/office/drawing/2014/main" id="{AD3115AB-0426-5041-76D8-1854102A7B2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D98BE9D-CCD0-368F-86EF-65E8DEEF8E98}"/>
              </a:ext>
            </a:extLst>
          </p:cNvPr>
          <p:cNvSpPr>
            <a:spLocks noGrp="1"/>
          </p:cNvSpPr>
          <p:nvPr>
            <p:ph type="sldNum" sz="quarter" idx="12"/>
          </p:nvPr>
        </p:nvSpPr>
        <p:spPr/>
        <p:txBody>
          <a:bodyPr/>
          <a:lstStyle/>
          <a:p>
            <a:fld id="{95F1D35B-C167-794D-8C37-7FD59B7DCF31}" type="slidenum">
              <a:rPr lang="en-US" smtClean="0"/>
              <a:t>‹#›</a:t>
            </a:fld>
            <a:endParaRPr lang="en-US"/>
          </a:p>
        </p:txBody>
      </p:sp>
    </p:spTree>
    <p:extLst>
      <p:ext uri="{BB962C8B-B14F-4D97-AF65-F5344CB8AC3E}">
        <p14:creationId xmlns:p14="http://schemas.microsoft.com/office/powerpoint/2010/main" val="9383498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C9C55EF-A406-440E-D6AD-A901FADFE9E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EE27D86-BA8A-39FC-88BD-BE35CE28E6B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6E2599E-C775-4D6B-3E84-844A44FB81A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9FD2AB13-8D05-1544-A074-42DE9B96C4B2}" type="datetimeFigureOut">
              <a:rPr lang="en-US" smtClean="0"/>
              <a:t>3/23/2025</a:t>
            </a:fld>
            <a:endParaRPr lang="en-US"/>
          </a:p>
        </p:txBody>
      </p:sp>
      <p:sp>
        <p:nvSpPr>
          <p:cNvPr id="5" name="Footer Placeholder 4">
            <a:extLst>
              <a:ext uri="{FF2B5EF4-FFF2-40B4-BE49-F238E27FC236}">
                <a16:creationId xmlns:a16="http://schemas.microsoft.com/office/drawing/2014/main" id="{589752DA-3609-72BB-C4FC-5032B065B8B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FC1F0A92-067D-A5F4-1E54-2E20BF81735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95F1D35B-C167-794D-8C37-7FD59B7DCF31}" type="slidenum">
              <a:rPr lang="en-US" smtClean="0"/>
              <a:t>‹#›</a:t>
            </a:fld>
            <a:endParaRPr lang="en-US"/>
          </a:p>
        </p:txBody>
      </p:sp>
    </p:spTree>
    <p:extLst>
      <p:ext uri="{BB962C8B-B14F-4D97-AF65-F5344CB8AC3E}">
        <p14:creationId xmlns:p14="http://schemas.microsoft.com/office/powerpoint/2010/main" val="31502963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3.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People walking in front of a building&#10;&#10;AI-generated content may be incorrect.">
            <a:extLst>
              <a:ext uri="{FF2B5EF4-FFF2-40B4-BE49-F238E27FC236}">
                <a16:creationId xmlns:a16="http://schemas.microsoft.com/office/drawing/2014/main" id="{47D89375-A182-0B65-94E2-5482580A2067}"/>
              </a:ext>
            </a:extLst>
          </p:cNvPr>
          <p:cNvPicPr>
            <a:picLocks noChangeAspect="1"/>
          </p:cNvPicPr>
          <p:nvPr/>
        </p:nvPicPr>
        <p:blipFill>
          <a:blip r:embed="rId2">
            <a:alphaModFix amt="35000"/>
          </a:blip>
          <a:srcRect t="4384" b="10711"/>
          <a:stretch/>
        </p:blipFill>
        <p:spPr>
          <a:xfrm>
            <a:off x="20" y="11503"/>
            <a:ext cx="12191980" cy="6857999"/>
          </a:xfrm>
          <a:prstGeom prst="rect">
            <a:avLst/>
          </a:prstGeom>
        </p:spPr>
      </p:pic>
      <p:sp>
        <p:nvSpPr>
          <p:cNvPr id="2" name="Title 1">
            <a:extLst>
              <a:ext uri="{FF2B5EF4-FFF2-40B4-BE49-F238E27FC236}">
                <a16:creationId xmlns:a16="http://schemas.microsoft.com/office/drawing/2014/main" id="{063B04D1-079C-4E75-1AE1-3BF36303C534}"/>
              </a:ext>
            </a:extLst>
          </p:cNvPr>
          <p:cNvSpPr>
            <a:spLocks noGrp="1"/>
          </p:cNvSpPr>
          <p:nvPr>
            <p:ph type="ctrTitle"/>
          </p:nvPr>
        </p:nvSpPr>
        <p:spPr>
          <a:xfrm>
            <a:off x="838199" y="1065862"/>
            <a:ext cx="6052955" cy="4726276"/>
          </a:xfrm>
        </p:spPr>
        <p:txBody>
          <a:bodyPr vert="horz" lIns="91440" tIns="45720" rIns="91440" bIns="45720" rtlCol="0" anchor="ctr">
            <a:normAutofit/>
          </a:bodyPr>
          <a:lstStyle/>
          <a:p>
            <a:pPr algn="r"/>
            <a:r>
              <a:rPr lang="en-US" sz="7400" dirty="0">
                <a:ln w="22225">
                  <a:solidFill>
                    <a:srgbClr val="FFFFFF"/>
                  </a:solidFill>
                </a:ln>
                <a:latin typeface="Times New Roman" panose="02020603050405020304" pitchFamily="18" charset="0"/>
                <a:cs typeface="Times New Roman" panose="02020603050405020304" pitchFamily="18" charset="0"/>
              </a:rPr>
              <a:t>Building Networking Platforms for UCW Students</a:t>
            </a:r>
          </a:p>
        </p:txBody>
      </p:sp>
      <p:cxnSp>
        <p:nvCxnSpPr>
          <p:cNvPr id="25" name="Straight Connector 24">
            <a:extLst>
              <a:ext uri="{FF2B5EF4-FFF2-40B4-BE49-F238E27FC236}">
                <a16:creationId xmlns:a16="http://schemas.microsoft.com/office/drawing/2014/main" id="{96A8629B-8289-498B-939B-1CA0C106182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12899"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4E7333A3-CCAA-286B-3DBE-D1F8A3B22D79}"/>
              </a:ext>
            </a:extLst>
          </p:cNvPr>
          <p:cNvSpPr txBox="1"/>
          <p:nvPr/>
        </p:nvSpPr>
        <p:spPr>
          <a:xfrm>
            <a:off x="7534641" y="1065862"/>
            <a:ext cx="3860002" cy="4726276"/>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nSpc>
                <a:spcPct val="90000"/>
              </a:lnSpc>
              <a:spcAft>
                <a:spcPts val="600"/>
              </a:spcAft>
            </a:pPr>
            <a:r>
              <a:rPr lang="en-US" sz="2000" b="1" dirty="0">
                <a:solidFill>
                  <a:srgbClr val="FFFFFF"/>
                </a:solidFill>
                <a:latin typeface="Times New Roman" panose="02020603050405020304" pitchFamily="18" charset="0"/>
                <a:cs typeface="Times New Roman" panose="02020603050405020304" pitchFamily="18" charset="0"/>
              </a:rPr>
              <a:t>Aditya Prashant Arte (2305505)</a:t>
            </a:r>
          </a:p>
          <a:p>
            <a:pPr>
              <a:lnSpc>
                <a:spcPct val="90000"/>
              </a:lnSpc>
              <a:spcAft>
                <a:spcPts val="600"/>
              </a:spcAft>
            </a:pPr>
            <a:r>
              <a:rPr lang="en-US" sz="2000" b="1" dirty="0">
                <a:solidFill>
                  <a:srgbClr val="FFFFFF"/>
                </a:solidFill>
                <a:latin typeface="Times New Roman" panose="02020603050405020304" pitchFamily="18" charset="0"/>
                <a:cs typeface="Times New Roman" panose="02020603050405020304" pitchFamily="18" charset="0"/>
              </a:rPr>
              <a:t>Amandeep Singh (2231193)</a:t>
            </a:r>
          </a:p>
          <a:p>
            <a:pPr>
              <a:lnSpc>
                <a:spcPct val="90000"/>
              </a:lnSpc>
              <a:spcAft>
                <a:spcPts val="600"/>
              </a:spcAft>
            </a:pPr>
            <a:r>
              <a:rPr lang="en-US" sz="2000" b="1" dirty="0">
                <a:solidFill>
                  <a:srgbClr val="FFFFFF"/>
                </a:solidFill>
                <a:latin typeface="Times New Roman" panose="02020603050405020304" pitchFamily="18" charset="0"/>
                <a:cs typeface="Times New Roman" panose="02020603050405020304" pitchFamily="18" charset="0"/>
              </a:rPr>
              <a:t>Maduka </a:t>
            </a:r>
            <a:r>
              <a:rPr lang="en-US" sz="2000" b="1" dirty="0" err="1">
                <a:solidFill>
                  <a:srgbClr val="FFFFFF"/>
                </a:solidFill>
                <a:latin typeface="Times New Roman" panose="02020603050405020304" pitchFamily="18" charset="0"/>
                <a:cs typeface="Times New Roman" panose="02020603050405020304" pitchFamily="18" charset="0"/>
              </a:rPr>
              <a:t>Aravindi</a:t>
            </a:r>
            <a:r>
              <a:rPr lang="en-US" sz="2000" b="1" dirty="0">
                <a:solidFill>
                  <a:srgbClr val="FFFFFF"/>
                </a:solidFill>
                <a:latin typeface="Times New Roman" panose="02020603050405020304" pitchFamily="18" charset="0"/>
                <a:cs typeface="Times New Roman" panose="02020603050405020304" pitchFamily="18" charset="0"/>
              </a:rPr>
              <a:t> (2316990)</a:t>
            </a:r>
          </a:p>
          <a:p>
            <a:pPr>
              <a:lnSpc>
                <a:spcPct val="90000"/>
              </a:lnSpc>
              <a:spcAft>
                <a:spcPts val="600"/>
              </a:spcAft>
            </a:pPr>
            <a:r>
              <a:rPr lang="en-US" sz="2000" b="1" dirty="0">
                <a:solidFill>
                  <a:srgbClr val="FFFFFF"/>
                </a:solidFill>
                <a:latin typeface="Times New Roman" panose="02020603050405020304" pitchFamily="18" charset="0"/>
                <a:cs typeface="Times New Roman" panose="02020603050405020304" pitchFamily="18" charset="0"/>
              </a:rPr>
              <a:t>Obioma Joseph Nwagwu (2313367)</a:t>
            </a:r>
          </a:p>
          <a:p>
            <a:pPr>
              <a:lnSpc>
                <a:spcPct val="90000"/>
              </a:lnSpc>
              <a:spcAft>
                <a:spcPts val="600"/>
              </a:spcAft>
            </a:pPr>
            <a:r>
              <a:rPr lang="en-US" sz="2000" b="1" dirty="0">
                <a:solidFill>
                  <a:srgbClr val="FFFFFF"/>
                </a:solidFill>
                <a:latin typeface="Times New Roman" panose="02020603050405020304" pitchFamily="18" charset="0"/>
                <a:cs typeface="Times New Roman" panose="02020603050405020304" pitchFamily="18" charset="0"/>
              </a:rPr>
              <a:t>Rajani Mishra (2303650)</a:t>
            </a:r>
          </a:p>
          <a:p>
            <a:pPr>
              <a:lnSpc>
                <a:spcPct val="90000"/>
              </a:lnSpc>
              <a:spcAft>
                <a:spcPts val="600"/>
              </a:spcAft>
            </a:pPr>
            <a:endParaRPr lang="en-US" sz="2000" b="1" dirty="0">
              <a:solidFill>
                <a:srgbClr val="FFFFFF"/>
              </a:solidFill>
              <a:latin typeface="Times New Roman" panose="02020603050405020304" pitchFamily="18" charset="0"/>
              <a:cs typeface="Times New Roman" panose="02020603050405020304" pitchFamily="18" charset="0"/>
            </a:endParaRPr>
          </a:p>
          <a:p>
            <a:pPr>
              <a:lnSpc>
                <a:spcPct val="90000"/>
              </a:lnSpc>
              <a:spcAft>
                <a:spcPts val="600"/>
              </a:spcAft>
            </a:pPr>
            <a:r>
              <a:rPr lang="en-US" sz="2000" b="1" dirty="0">
                <a:solidFill>
                  <a:srgbClr val="FFFFFF"/>
                </a:solidFill>
                <a:latin typeface="Times New Roman" panose="02020603050405020304" pitchFamily="18" charset="0"/>
                <a:cs typeface="Times New Roman" panose="02020603050405020304" pitchFamily="18" charset="0"/>
              </a:rPr>
              <a:t>Busi 653: Cloud Computing Technologies (HBD-WINTER25-02)</a:t>
            </a:r>
          </a:p>
          <a:p>
            <a:pPr>
              <a:lnSpc>
                <a:spcPct val="90000"/>
              </a:lnSpc>
              <a:spcAft>
                <a:spcPts val="600"/>
              </a:spcAft>
            </a:pPr>
            <a:r>
              <a:rPr lang="en-US" sz="2000" b="1" dirty="0">
                <a:solidFill>
                  <a:srgbClr val="FFFFFF"/>
                </a:solidFill>
                <a:latin typeface="Times New Roman" panose="02020603050405020304" pitchFamily="18" charset="0"/>
                <a:cs typeface="Times New Roman" panose="02020603050405020304" pitchFamily="18" charset="0"/>
              </a:rPr>
              <a:t>Professor: Sarah </a:t>
            </a:r>
            <a:r>
              <a:rPr lang="en-US" sz="2000" b="1" dirty="0" err="1">
                <a:solidFill>
                  <a:srgbClr val="FFFFFF"/>
                </a:solidFill>
                <a:latin typeface="Times New Roman" panose="02020603050405020304" pitchFamily="18" charset="0"/>
                <a:cs typeface="Times New Roman" panose="02020603050405020304" pitchFamily="18" charset="0"/>
              </a:rPr>
              <a:t>Gholibeigian</a:t>
            </a:r>
            <a:endParaRPr lang="en-US" sz="2000" b="1" dirty="0">
              <a:solidFill>
                <a:srgbClr val="FFFFFF"/>
              </a:solidFill>
              <a:latin typeface="Times New Roman" panose="02020603050405020304" pitchFamily="18" charset="0"/>
              <a:cs typeface="Times New Roman" panose="02020603050405020304" pitchFamily="18" charset="0"/>
            </a:endParaRPr>
          </a:p>
          <a:p>
            <a:pPr>
              <a:lnSpc>
                <a:spcPct val="90000"/>
              </a:lnSpc>
              <a:spcAft>
                <a:spcPts val="600"/>
              </a:spcAft>
            </a:pPr>
            <a:r>
              <a:rPr lang="en-US" sz="2000" b="1" dirty="0">
                <a:solidFill>
                  <a:srgbClr val="FFFFFF"/>
                </a:solidFill>
                <a:latin typeface="Times New Roman" panose="02020603050405020304" pitchFamily="18" charset="0"/>
                <a:cs typeface="Times New Roman" panose="02020603050405020304" pitchFamily="18" charset="0"/>
              </a:rPr>
              <a:t>Due: 23rd March,2023</a:t>
            </a:r>
          </a:p>
        </p:txBody>
      </p:sp>
    </p:spTree>
    <p:extLst>
      <p:ext uri="{BB962C8B-B14F-4D97-AF65-F5344CB8AC3E}">
        <p14:creationId xmlns:p14="http://schemas.microsoft.com/office/powerpoint/2010/main" val="4056609065"/>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D1D7DB-BA3E-0ECE-398C-9B24303AE536}"/>
              </a:ext>
            </a:extLst>
          </p:cNvPr>
          <p:cNvSpPr>
            <a:spLocks noGrp="1"/>
          </p:cNvSpPr>
          <p:nvPr>
            <p:ph type="title"/>
          </p:nvPr>
        </p:nvSpPr>
        <p:spPr>
          <a:xfrm>
            <a:off x="831850" y="456672"/>
            <a:ext cx="10515600" cy="728661"/>
          </a:xfrm>
        </p:spPr>
        <p:txBody>
          <a:bodyPr>
            <a:noAutofit/>
          </a:bodyPr>
          <a:lstStyle/>
          <a:p>
            <a:pPr algn="ctr"/>
            <a:r>
              <a:rPr lang="en-US" sz="4400" b="1" dirty="0">
                <a:solidFill>
                  <a:schemeClr val="bg1"/>
                </a:solidFill>
                <a:latin typeface="Times New Roman"/>
                <a:cs typeface="Times New Roman"/>
              </a:rPr>
              <a:t>Cost Estimation</a:t>
            </a:r>
            <a:endParaRPr lang="en-CA" sz="4400" dirty="0">
              <a:solidFill>
                <a:schemeClr val="bg1"/>
              </a:solidFill>
              <a:latin typeface="Times New Roman"/>
              <a:cs typeface="Times New Roman"/>
            </a:endParaRPr>
          </a:p>
        </p:txBody>
      </p:sp>
      <p:graphicFrame>
        <p:nvGraphicFramePr>
          <p:cNvPr id="4" name="Table 3">
            <a:extLst>
              <a:ext uri="{FF2B5EF4-FFF2-40B4-BE49-F238E27FC236}">
                <a16:creationId xmlns:a16="http://schemas.microsoft.com/office/drawing/2014/main" id="{6575DE45-36D6-3A71-690B-338AFAAA429F}"/>
              </a:ext>
            </a:extLst>
          </p:cNvPr>
          <p:cNvGraphicFramePr>
            <a:graphicFrameLocks noGrp="1"/>
          </p:cNvGraphicFramePr>
          <p:nvPr>
            <p:extLst>
              <p:ext uri="{D42A27DB-BD31-4B8C-83A1-F6EECF244321}">
                <p14:modId xmlns:p14="http://schemas.microsoft.com/office/powerpoint/2010/main" val="2516549637"/>
              </p:ext>
            </p:extLst>
          </p:nvPr>
        </p:nvGraphicFramePr>
        <p:xfrm>
          <a:off x="526942" y="1518834"/>
          <a:ext cx="10957301" cy="4881964"/>
        </p:xfrm>
        <a:graphic>
          <a:graphicData uri="http://schemas.openxmlformats.org/drawingml/2006/table">
            <a:tbl>
              <a:tblPr firstRow="1" firstCol="1" bandRow="1">
                <a:tableStyleId>{5C22544A-7EE6-4342-B048-85BDC9FD1C3A}</a:tableStyleId>
              </a:tblPr>
              <a:tblGrid>
                <a:gridCol w="4198009">
                  <a:extLst>
                    <a:ext uri="{9D8B030D-6E8A-4147-A177-3AD203B41FA5}">
                      <a16:colId xmlns:a16="http://schemas.microsoft.com/office/drawing/2014/main" val="3099403293"/>
                    </a:ext>
                  </a:extLst>
                </a:gridCol>
                <a:gridCol w="3649741">
                  <a:extLst>
                    <a:ext uri="{9D8B030D-6E8A-4147-A177-3AD203B41FA5}">
                      <a16:colId xmlns:a16="http://schemas.microsoft.com/office/drawing/2014/main" val="4177486531"/>
                    </a:ext>
                  </a:extLst>
                </a:gridCol>
                <a:gridCol w="3109551">
                  <a:extLst>
                    <a:ext uri="{9D8B030D-6E8A-4147-A177-3AD203B41FA5}">
                      <a16:colId xmlns:a16="http://schemas.microsoft.com/office/drawing/2014/main" val="2055019816"/>
                    </a:ext>
                  </a:extLst>
                </a:gridCol>
              </a:tblGrid>
              <a:tr h="648869">
                <a:tc>
                  <a:txBody>
                    <a:bodyPr/>
                    <a:lstStyle/>
                    <a:p>
                      <a:pPr algn="ctr">
                        <a:lnSpc>
                          <a:spcPct val="107000"/>
                        </a:lnSpc>
                        <a:spcAft>
                          <a:spcPts val="800"/>
                        </a:spcAft>
                        <a:buNone/>
                      </a:pPr>
                      <a:r>
                        <a:rPr lang="en-US" sz="2000" kern="0">
                          <a:effectLst/>
                          <a:latin typeface="Times New Roman" panose="02020603050405020304" pitchFamily="18" charset="0"/>
                          <a:cs typeface="Times New Roman" panose="02020603050405020304" pitchFamily="18" charset="0"/>
                        </a:rPr>
                        <a:t>Service</a:t>
                      </a:r>
                      <a:endParaRPr lang="en-US" sz="2000" kern="100">
                        <a:effectLst/>
                        <a:latin typeface="Times New Roman" panose="02020603050405020304" pitchFamily="18" charset="0"/>
                        <a:ea typeface="Aptos" panose="020B000402020202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buNone/>
                      </a:pPr>
                      <a:r>
                        <a:rPr lang="en-US" sz="2000" kern="0">
                          <a:effectLst/>
                          <a:latin typeface="Times New Roman" panose="02020603050405020304" pitchFamily="18" charset="0"/>
                          <a:cs typeface="Times New Roman" panose="02020603050405020304" pitchFamily="18" charset="0"/>
                        </a:rPr>
                        <a:t>Estimated Monthly Cost (USD)</a:t>
                      </a:r>
                      <a:endParaRPr lang="en-US" sz="2000" kern="100">
                        <a:effectLst/>
                        <a:latin typeface="Times New Roman" panose="02020603050405020304" pitchFamily="18" charset="0"/>
                        <a:ea typeface="Aptos" panose="020B000402020202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buNone/>
                      </a:pPr>
                      <a:r>
                        <a:rPr lang="en-US" sz="2000" kern="0">
                          <a:effectLst/>
                          <a:latin typeface="Times New Roman" panose="02020603050405020304" pitchFamily="18" charset="0"/>
                          <a:cs typeface="Times New Roman" panose="02020603050405020304" pitchFamily="18" charset="0"/>
                        </a:rPr>
                        <a:t>References</a:t>
                      </a:r>
                      <a:endParaRPr lang="en-US" sz="2000" kern="100">
                        <a:effectLst/>
                        <a:latin typeface="Times New Roman" panose="02020603050405020304" pitchFamily="18"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122258673"/>
                  </a:ext>
                </a:extLst>
              </a:tr>
              <a:tr h="648869">
                <a:tc>
                  <a:txBody>
                    <a:bodyPr/>
                    <a:lstStyle/>
                    <a:p>
                      <a:pPr>
                        <a:lnSpc>
                          <a:spcPct val="107000"/>
                        </a:lnSpc>
                        <a:spcAft>
                          <a:spcPts val="800"/>
                        </a:spcAft>
                        <a:buNone/>
                      </a:pPr>
                      <a:r>
                        <a:rPr lang="en-US" sz="2000" kern="0">
                          <a:effectLst/>
                          <a:latin typeface="Times New Roman" panose="02020603050405020304" pitchFamily="18" charset="0"/>
                          <a:cs typeface="Times New Roman" panose="02020603050405020304" pitchFamily="18" charset="0"/>
                        </a:rPr>
                        <a:t>Amazon EC2 (t3. medium, web hosting)</a:t>
                      </a:r>
                      <a:endParaRPr lang="en-US" sz="2000" kern="100">
                        <a:effectLst/>
                        <a:latin typeface="Times New Roman" panose="02020603050405020304" pitchFamily="18" charset="0"/>
                        <a:ea typeface="Aptos" panose="020B0004020202020204" pitchFamily="34" charset="0"/>
                        <a:cs typeface="Times New Roman" panose="02020603050405020304" pitchFamily="18" charset="0"/>
                      </a:endParaRPr>
                    </a:p>
                  </a:txBody>
                  <a:tcPr marL="68580" marR="68580" marT="0" marB="0"/>
                </a:tc>
                <a:tc>
                  <a:txBody>
                    <a:bodyPr/>
                    <a:lstStyle/>
                    <a:p>
                      <a:pPr algn="r">
                        <a:lnSpc>
                          <a:spcPct val="107000"/>
                        </a:lnSpc>
                        <a:spcAft>
                          <a:spcPts val="800"/>
                        </a:spcAft>
                        <a:buNone/>
                      </a:pPr>
                      <a:r>
                        <a:rPr lang="en-US" sz="2000" kern="0" dirty="0">
                          <a:effectLst/>
                          <a:latin typeface="Times New Roman" panose="02020603050405020304" pitchFamily="18" charset="0"/>
                          <a:cs typeface="Times New Roman" panose="02020603050405020304" pitchFamily="18" charset="0"/>
                        </a:rPr>
                        <a:t>$40 - $80</a:t>
                      </a:r>
                      <a:endParaRPr lang="en-US" sz="2000" kern="100" dirty="0">
                        <a:effectLst/>
                        <a:latin typeface="Times New Roman" panose="02020603050405020304" pitchFamily="18" charset="0"/>
                        <a:ea typeface="Aptos" panose="020B000402020202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buNone/>
                      </a:pPr>
                      <a:r>
                        <a:rPr lang="en-US" sz="2000" kern="0">
                          <a:effectLst/>
                          <a:latin typeface="Times New Roman" panose="02020603050405020304" pitchFamily="18" charset="0"/>
                          <a:cs typeface="Times New Roman" panose="02020603050405020304" pitchFamily="18" charset="0"/>
                        </a:rPr>
                        <a:t>(CAST AI, 2024)</a:t>
                      </a:r>
                      <a:endParaRPr lang="en-US" sz="2000" kern="100">
                        <a:effectLst/>
                        <a:latin typeface="Times New Roman" panose="02020603050405020304" pitchFamily="18"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537880624"/>
                  </a:ext>
                </a:extLst>
              </a:tr>
              <a:tr h="324434">
                <a:tc>
                  <a:txBody>
                    <a:bodyPr/>
                    <a:lstStyle/>
                    <a:p>
                      <a:pPr>
                        <a:lnSpc>
                          <a:spcPct val="107000"/>
                        </a:lnSpc>
                        <a:spcAft>
                          <a:spcPts val="800"/>
                        </a:spcAft>
                        <a:buNone/>
                      </a:pPr>
                      <a:r>
                        <a:rPr lang="en-US" sz="2000" kern="0">
                          <a:effectLst/>
                          <a:latin typeface="Times New Roman" panose="02020603050405020304" pitchFamily="18" charset="0"/>
                          <a:cs typeface="Times New Roman" panose="02020603050405020304" pitchFamily="18" charset="0"/>
                        </a:rPr>
                        <a:t>AWS Elastic Beanstalk</a:t>
                      </a:r>
                      <a:endParaRPr lang="en-US" sz="2000" kern="100">
                        <a:effectLst/>
                        <a:latin typeface="Times New Roman" panose="02020603050405020304" pitchFamily="18" charset="0"/>
                        <a:ea typeface="Aptos" panose="020B0004020202020204" pitchFamily="34" charset="0"/>
                        <a:cs typeface="Times New Roman" panose="02020603050405020304" pitchFamily="18" charset="0"/>
                      </a:endParaRPr>
                    </a:p>
                  </a:txBody>
                  <a:tcPr marL="68580" marR="68580" marT="0" marB="0"/>
                </a:tc>
                <a:tc>
                  <a:txBody>
                    <a:bodyPr/>
                    <a:lstStyle/>
                    <a:p>
                      <a:pPr algn="r">
                        <a:lnSpc>
                          <a:spcPct val="107000"/>
                        </a:lnSpc>
                        <a:spcAft>
                          <a:spcPts val="800"/>
                        </a:spcAft>
                        <a:buNone/>
                      </a:pPr>
                      <a:r>
                        <a:rPr lang="en-US" sz="2000" kern="0">
                          <a:effectLst/>
                          <a:latin typeface="Times New Roman" panose="02020603050405020304" pitchFamily="18" charset="0"/>
                          <a:cs typeface="Times New Roman" panose="02020603050405020304" pitchFamily="18" charset="0"/>
                        </a:rPr>
                        <a:t>Included in EC2 pricing</a:t>
                      </a:r>
                      <a:endParaRPr lang="en-US" sz="2000" kern="100">
                        <a:effectLst/>
                        <a:latin typeface="Times New Roman" panose="02020603050405020304" pitchFamily="18" charset="0"/>
                        <a:ea typeface="Aptos" panose="020B000402020202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buNone/>
                      </a:pPr>
                      <a:r>
                        <a:rPr lang="en-US" sz="2000" kern="0">
                          <a:effectLst/>
                          <a:latin typeface="Times New Roman" panose="02020603050405020304" pitchFamily="18" charset="0"/>
                          <a:cs typeface="Times New Roman" panose="02020603050405020304" pitchFamily="18" charset="0"/>
                        </a:rPr>
                        <a:t>(CAST AI, 2024)</a:t>
                      </a:r>
                      <a:endParaRPr lang="en-US" sz="2000" kern="100">
                        <a:effectLst/>
                        <a:latin typeface="Times New Roman" panose="02020603050405020304" pitchFamily="18"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261293353"/>
                  </a:ext>
                </a:extLst>
              </a:tr>
              <a:tr h="648869">
                <a:tc>
                  <a:txBody>
                    <a:bodyPr/>
                    <a:lstStyle/>
                    <a:p>
                      <a:pPr>
                        <a:lnSpc>
                          <a:spcPct val="107000"/>
                        </a:lnSpc>
                        <a:spcAft>
                          <a:spcPts val="800"/>
                        </a:spcAft>
                        <a:buNone/>
                      </a:pPr>
                      <a:r>
                        <a:rPr lang="en-US" sz="2000" kern="0">
                          <a:effectLst/>
                          <a:latin typeface="Times New Roman" panose="02020603050405020304" pitchFamily="18" charset="0"/>
                          <a:cs typeface="Times New Roman" panose="02020603050405020304" pitchFamily="18" charset="0"/>
                        </a:rPr>
                        <a:t>Amazon S3 (100GB storage for images/videos)</a:t>
                      </a:r>
                      <a:endParaRPr lang="en-US" sz="2000" kern="100">
                        <a:effectLst/>
                        <a:latin typeface="Times New Roman" panose="02020603050405020304" pitchFamily="18" charset="0"/>
                        <a:ea typeface="Aptos" panose="020B0004020202020204" pitchFamily="34" charset="0"/>
                        <a:cs typeface="Times New Roman" panose="02020603050405020304" pitchFamily="18" charset="0"/>
                      </a:endParaRPr>
                    </a:p>
                  </a:txBody>
                  <a:tcPr marL="68580" marR="68580" marT="0" marB="0"/>
                </a:tc>
                <a:tc>
                  <a:txBody>
                    <a:bodyPr/>
                    <a:lstStyle/>
                    <a:p>
                      <a:pPr algn="r">
                        <a:lnSpc>
                          <a:spcPct val="107000"/>
                        </a:lnSpc>
                        <a:spcAft>
                          <a:spcPts val="800"/>
                        </a:spcAft>
                        <a:buNone/>
                      </a:pPr>
                      <a:r>
                        <a:rPr lang="en-US" sz="2000" kern="0">
                          <a:effectLst/>
                          <a:latin typeface="Times New Roman" panose="02020603050405020304" pitchFamily="18" charset="0"/>
                          <a:cs typeface="Times New Roman" panose="02020603050405020304" pitchFamily="18" charset="0"/>
                        </a:rPr>
                        <a:t>$2 - $10</a:t>
                      </a:r>
                      <a:endParaRPr lang="en-US" sz="2000" kern="100">
                        <a:effectLst/>
                        <a:latin typeface="Times New Roman" panose="02020603050405020304" pitchFamily="18" charset="0"/>
                        <a:ea typeface="Aptos" panose="020B000402020202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buNone/>
                      </a:pPr>
                      <a:r>
                        <a:rPr lang="en-US" sz="2000" kern="0">
                          <a:effectLst/>
                          <a:latin typeface="Times New Roman" panose="02020603050405020304" pitchFamily="18" charset="0"/>
                          <a:cs typeface="Times New Roman" panose="02020603050405020304" pitchFamily="18" charset="0"/>
                        </a:rPr>
                        <a:t>(CAST AI, 2024)</a:t>
                      </a:r>
                      <a:endParaRPr lang="en-US" sz="2000" kern="100">
                        <a:effectLst/>
                        <a:latin typeface="Times New Roman" panose="02020603050405020304" pitchFamily="18"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31005678"/>
                  </a:ext>
                </a:extLst>
              </a:tr>
              <a:tr h="648869">
                <a:tc>
                  <a:txBody>
                    <a:bodyPr/>
                    <a:lstStyle/>
                    <a:p>
                      <a:pPr>
                        <a:lnSpc>
                          <a:spcPct val="107000"/>
                        </a:lnSpc>
                        <a:spcAft>
                          <a:spcPts val="800"/>
                        </a:spcAft>
                        <a:buNone/>
                      </a:pPr>
                      <a:r>
                        <a:rPr lang="en-US" sz="2000" kern="0">
                          <a:effectLst/>
                          <a:latin typeface="Times New Roman" panose="02020603050405020304" pitchFamily="18" charset="0"/>
                          <a:cs typeface="Times New Roman" panose="02020603050405020304" pitchFamily="18" charset="0"/>
                        </a:rPr>
                        <a:t>Amazon RDS (db.t3. micro, 20GB storage)</a:t>
                      </a:r>
                      <a:endParaRPr lang="en-US" sz="2000" kern="100">
                        <a:effectLst/>
                        <a:latin typeface="Times New Roman" panose="02020603050405020304" pitchFamily="18" charset="0"/>
                        <a:ea typeface="Aptos" panose="020B0004020202020204" pitchFamily="34" charset="0"/>
                        <a:cs typeface="Times New Roman" panose="02020603050405020304" pitchFamily="18" charset="0"/>
                      </a:endParaRPr>
                    </a:p>
                  </a:txBody>
                  <a:tcPr marL="68580" marR="68580" marT="0" marB="0"/>
                </a:tc>
                <a:tc>
                  <a:txBody>
                    <a:bodyPr/>
                    <a:lstStyle/>
                    <a:p>
                      <a:pPr algn="r">
                        <a:lnSpc>
                          <a:spcPct val="107000"/>
                        </a:lnSpc>
                        <a:spcAft>
                          <a:spcPts val="800"/>
                        </a:spcAft>
                        <a:buNone/>
                      </a:pPr>
                      <a:r>
                        <a:rPr lang="en-US" sz="2000" kern="0">
                          <a:effectLst/>
                          <a:latin typeface="Times New Roman" panose="02020603050405020304" pitchFamily="18" charset="0"/>
                          <a:cs typeface="Times New Roman" panose="02020603050405020304" pitchFamily="18" charset="0"/>
                        </a:rPr>
                        <a:t>$15 - $50</a:t>
                      </a:r>
                      <a:endParaRPr lang="en-US" sz="2000" kern="100">
                        <a:effectLst/>
                        <a:latin typeface="Times New Roman" panose="02020603050405020304" pitchFamily="18" charset="0"/>
                        <a:ea typeface="Aptos" panose="020B000402020202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buNone/>
                      </a:pPr>
                      <a:r>
                        <a:rPr lang="en-US" sz="2000" kern="0">
                          <a:effectLst/>
                          <a:latin typeface="Times New Roman" panose="02020603050405020304" pitchFamily="18" charset="0"/>
                          <a:cs typeface="Times New Roman" panose="02020603050405020304" pitchFamily="18" charset="0"/>
                        </a:rPr>
                        <a:t>(CAST AI, 2024)</a:t>
                      </a:r>
                      <a:endParaRPr lang="en-US" sz="2000" kern="100">
                        <a:effectLst/>
                        <a:latin typeface="Times New Roman" panose="02020603050405020304" pitchFamily="18"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332190066"/>
                  </a:ext>
                </a:extLst>
              </a:tr>
              <a:tr h="648869">
                <a:tc>
                  <a:txBody>
                    <a:bodyPr/>
                    <a:lstStyle/>
                    <a:p>
                      <a:pPr>
                        <a:lnSpc>
                          <a:spcPct val="107000"/>
                        </a:lnSpc>
                        <a:spcAft>
                          <a:spcPts val="800"/>
                        </a:spcAft>
                        <a:buNone/>
                      </a:pPr>
                      <a:r>
                        <a:rPr lang="en-US" sz="2000" kern="0">
                          <a:effectLst/>
                          <a:latin typeface="Times New Roman" panose="02020603050405020304" pitchFamily="18" charset="0"/>
                          <a:cs typeface="Times New Roman" panose="02020603050405020304" pitchFamily="18" charset="0"/>
                        </a:rPr>
                        <a:t>Amazon DynamoDB (100K reads/writes per month)</a:t>
                      </a:r>
                      <a:endParaRPr lang="en-US" sz="2000" kern="100">
                        <a:effectLst/>
                        <a:latin typeface="Times New Roman" panose="02020603050405020304" pitchFamily="18" charset="0"/>
                        <a:ea typeface="Aptos" panose="020B0004020202020204" pitchFamily="34" charset="0"/>
                        <a:cs typeface="Times New Roman" panose="02020603050405020304" pitchFamily="18" charset="0"/>
                      </a:endParaRPr>
                    </a:p>
                  </a:txBody>
                  <a:tcPr marL="68580" marR="68580" marT="0" marB="0"/>
                </a:tc>
                <a:tc>
                  <a:txBody>
                    <a:bodyPr/>
                    <a:lstStyle/>
                    <a:p>
                      <a:pPr algn="r">
                        <a:lnSpc>
                          <a:spcPct val="107000"/>
                        </a:lnSpc>
                        <a:spcAft>
                          <a:spcPts val="800"/>
                        </a:spcAft>
                        <a:buNone/>
                      </a:pPr>
                      <a:r>
                        <a:rPr lang="en-US" sz="2000" kern="0">
                          <a:effectLst/>
                          <a:latin typeface="Times New Roman" panose="02020603050405020304" pitchFamily="18" charset="0"/>
                          <a:cs typeface="Times New Roman" panose="02020603050405020304" pitchFamily="18" charset="0"/>
                        </a:rPr>
                        <a:t>$10 - $30</a:t>
                      </a:r>
                      <a:endParaRPr lang="en-US" sz="2000" kern="100">
                        <a:effectLst/>
                        <a:latin typeface="Times New Roman" panose="02020603050405020304" pitchFamily="18" charset="0"/>
                        <a:ea typeface="Aptos" panose="020B000402020202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buNone/>
                      </a:pPr>
                      <a:r>
                        <a:rPr lang="en-US" sz="2000" kern="0">
                          <a:effectLst/>
                          <a:latin typeface="Times New Roman" panose="02020603050405020304" pitchFamily="18" charset="0"/>
                          <a:cs typeface="Times New Roman" panose="02020603050405020304" pitchFamily="18" charset="0"/>
                        </a:rPr>
                        <a:t>(CAST AI, 2024)</a:t>
                      </a:r>
                      <a:endParaRPr lang="en-US" sz="2000" kern="100">
                        <a:effectLst/>
                        <a:latin typeface="Times New Roman" panose="02020603050405020304" pitchFamily="18"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231239395"/>
                  </a:ext>
                </a:extLst>
              </a:tr>
              <a:tr h="324434">
                <a:tc>
                  <a:txBody>
                    <a:bodyPr/>
                    <a:lstStyle/>
                    <a:p>
                      <a:pPr>
                        <a:lnSpc>
                          <a:spcPct val="107000"/>
                        </a:lnSpc>
                        <a:spcAft>
                          <a:spcPts val="800"/>
                        </a:spcAft>
                        <a:buNone/>
                      </a:pPr>
                      <a:r>
                        <a:rPr lang="en-US" sz="2000" kern="0">
                          <a:effectLst/>
                          <a:latin typeface="Times New Roman" panose="02020603050405020304" pitchFamily="18" charset="0"/>
                          <a:cs typeface="Times New Roman" panose="02020603050405020304" pitchFamily="18" charset="0"/>
                        </a:rPr>
                        <a:t>Amazon VPC &amp; Route 53</a:t>
                      </a:r>
                      <a:endParaRPr lang="en-US" sz="2000" kern="100">
                        <a:effectLst/>
                        <a:latin typeface="Times New Roman" panose="02020603050405020304" pitchFamily="18" charset="0"/>
                        <a:ea typeface="Aptos" panose="020B0004020202020204" pitchFamily="34" charset="0"/>
                        <a:cs typeface="Times New Roman" panose="02020603050405020304" pitchFamily="18" charset="0"/>
                      </a:endParaRPr>
                    </a:p>
                  </a:txBody>
                  <a:tcPr marL="68580" marR="68580" marT="0" marB="0"/>
                </a:tc>
                <a:tc>
                  <a:txBody>
                    <a:bodyPr/>
                    <a:lstStyle/>
                    <a:p>
                      <a:pPr algn="r">
                        <a:lnSpc>
                          <a:spcPct val="107000"/>
                        </a:lnSpc>
                        <a:spcAft>
                          <a:spcPts val="800"/>
                        </a:spcAft>
                        <a:buNone/>
                      </a:pPr>
                      <a:r>
                        <a:rPr lang="en-US" sz="2000" kern="0">
                          <a:effectLst/>
                          <a:latin typeface="Times New Roman" panose="02020603050405020304" pitchFamily="18" charset="0"/>
                          <a:cs typeface="Times New Roman" panose="02020603050405020304" pitchFamily="18" charset="0"/>
                        </a:rPr>
                        <a:t>$5 - $15</a:t>
                      </a:r>
                      <a:endParaRPr lang="en-US" sz="2000" kern="100">
                        <a:effectLst/>
                        <a:latin typeface="Times New Roman" panose="02020603050405020304" pitchFamily="18" charset="0"/>
                        <a:ea typeface="Aptos" panose="020B000402020202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buNone/>
                      </a:pPr>
                      <a:r>
                        <a:rPr lang="en-US" sz="2000" kern="0">
                          <a:effectLst/>
                          <a:latin typeface="Times New Roman" panose="02020603050405020304" pitchFamily="18" charset="0"/>
                          <a:cs typeface="Times New Roman" panose="02020603050405020304" pitchFamily="18" charset="0"/>
                        </a:rPr>
                        <a:t>(CAST AI, 2024)</a:t>
                      </a:r>
                      <a:endParaRPr lang="en-US" sz="2000" kern="100">
                        <a:effectLst/>
                        <a:latin typeface="Times New Roman" panose="02020603050405020304" pitchFamily="18"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397826075"/>
                  </a:ext>
                </a:extLst>
              </a:tr>
              <a:tr h="324434">
                <a:tc>
                  <a:txBody>
                    <a:bodyPr/>
                    <a:lstStyle/>
                    <a:p>
                      <a:pPr>
                        <a:lnSpc>
                          <a:spcPct val="107000"/>
                        </a:lnSpc>
                        <a:spcAft>
                          <a:spcPts val="800"/>
                        </a:spcAft>
                        <a:buNone/>
                      </a:pPr>
                      <a:r>
                        <a:rPr lang="en-US" sz="2000" kern="0">
                          <a:effectLst/>
                          <a:latin typeface="Times New Roman" panose="02020603050405020304" pitchFamily="18" charset="0"/>
                          <a:cs typeface="Times New Roman" panose="02020603050405020304" pitchFamily="18" charset="0"/>
                        </a:rPr>
                        <a:t>AWS CloudFront (1TB bandwidth)</a:t>
                      </a:r>
                      <a:endParaRPr lang="en-US" sz="2000" kern="100">
                        <a:effectLst/>
                        <a:latin typeface="Times New Roman" panose="02020603050405020304" pitchFamily="18" charset="0"/>
                        <a:ea typeface="Aptos" panose="020B0004020202020204" pitchFamily="34" charset="0"/>
                        <a:cs typeface="Times New Roman" panose="02020603050405020304" pitchFamily="18" charset="0"/>
                      </a:endParaRPr>
                    </a:p>
                  </a:txBody>
                  <a:tcPr marL="68580" marR="68580" marT="0" marB="0"/>
                </a:tc>
                <a:tc>
                  <a:txBody>
                    <a:bodyPr/>
                    <a:lstStyle/>
                    <a:p>
                      <a:pPr algn="r">
                        <a:lnSpc>
                          <a:spcPct val="107000"/>
                        </a:lnSpc>
                        <a:spcAft>
                          <a:spcPts val="800"/>
                        </a:spcAft>
                        <a:buNone/>
                      </a:pPr>
                      <a:r>
                        <a:rPr lang="en-US" sz="2000" kern="0">
                          <a:effectLst/>
                          <a:latin typeface="Times New Roman" panose="02020603050405020304" pitchFamily="18" charset="0"/>
                          <a:cs typeface="Times New Roman" panose="02020603050405020304" pitchFamily="18" charset="0"/>
                        </a:rPr>
                        <a:t>$50 - $100</a:t>
                      </a:r>
                      <a:endParaRPr lang="en-US" sz="2000" kern="100">
                        <a:effectLst/>
                        <a:latin typeface="Times New Roman" panose="02020603050405020304" pitchFamily="18" charset="0"/>
                        <a:ea typeface="Aptos" panose="020B000402020202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buNone/>
                      </a:pPr>
                      <a:r>
                        <a:rPr lang="en-US" sz="2000" kern="0">
                          <a:effectLst/>
                          <a:latin typeface="Times New Roman" panose="02020603050405020304" pitchFamily="18" charset="0"/>
                          <a:cs typeface="Times New Roman" panose="02020603050405020304" pitchFamily="18" charset="0"/>
                        </a:rPr>
                        <a:t>(CAST AI, 2024)</a:t>
                      </a:r>
                      <a:endParaRPr lang="en-US" sz="2000" kern="100">
                        <a:effectLst/>
                        <a:latin typeface="Times New Roman" panose="02020603050405020304" pitchFamily="18"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937723438"/>
                  </a:ext>
                </a:extLst>
              </a:tr>
              <a:tr h="324434">
                <a:tc>
                  <a:txBody>
                    <a:bodyPr/>
                    <a:lstStyle/>
                    <a:p>
                      <a:pPr>
                        <a:lnSpc>
                          <a:spcPct val="107000"/>
                        </a:lnSpc>
                        <a:spcAft>
                          <a:spcPts val="800"/>
                        </a:spcAft>
                        <a:buNone/>
                      </a:pPr>
                      <a:r>
                        <a:rPr lang="en-US" sz="2000" kern="0">
                          <a:effectLst/>
                          <a:latin typeface="Times New Roman" panose="02020603050405020304" pitchFamily="18" charset="0"/>
                          <a:cs typeface="Times New Roman" panose="02020603050405020304" pitchFamily="18" charset="0"/>
                        </a:rPr>
                        <a:t>AWS IAM, WAF, Shield</a:t>
                      </a:r>
                      <a:endParaRPr lang="en-US" sz="2000" kern="100">
                        <a:effectLst/>
                        <a:latin typeface="Times New Roman" panose="02020603050405020304" pitchFamily="18" charset="0"/>
                        <a:ea typeface="Aptos" panose="020B0004020202020204" pitchFamily="34" charset="0"/>
                        <a:cs typeface="Times New Roman" panose="02020603050405020304" pitchFamily="18" charset="0"/>
                      </a:endParaRPr>
                    </a:p>
                  </a:txBody>
                  <a:tcPr marL="68580" marR="68580" marT="0" marB="0"/>
                </a:tc>
                <a:tc>
                  <a:txBody>
                    <a:bodyPr/>
                    <a:lstStyle/>
                    <a:p>
                      <a:pPr algn="r">
                        <a:lnSpc>
                          <a:spcPct val="107000"/>
                        </a:lnSpc>
                        <a:spcAft>
                          <a:spcPts val="800"/>
                        </a:spcAft>
                        <a:buNone/>
                      </a:pPr>
                      <a:r>
                        <a:rPr lang="en-US" sz="2000" kern="0">
                          <a:effectLst/>
                          <a:latin typeface="Times New Roman" panose="02020603050405020304" pitchFamily="18" charset="0"/>
                          <a:cs typeface="Times New Roman" panose="02020603050405020304" pitchFamily="18" charset="0"/>
                        </a:rPr>
                        <a:t>$10 - $50</a:t>
                      </a:r>
                      <a:endParaRPr lang="en-US" sz="2000" kern="100">
                        <a:effectLst/>
                        <a:latin typeface="Times New Roman" panose="02020603050405020304" pitchFamily="18" charset="0"/>
                        <a:ea typeface="Aptos" panose="020B000402020202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buNone/>
                      </a:pPr>
                      <a:r>
                        <a:rPr lang="en-US" sz="2000" kern="0">
                          <a:effectLst/>
                          <a:latin typeface="Times New Roman" panose="02020603050405020304" pitchFamily="18" charset="0"/>
                          <a:cs typeface="Times New Roman" panose="02020603050405020304" pitchFamily="18" charset="0"/>
                        </a:rPr>
                        <a:t>(CAST AI, 2024)</a:t>
                      </a:r>
                      <a:endParaRPr lang="en-US" sz="2000" kern="100">
                        <a:effectLst/>
                        <a:latin typeface="Times New Roman" panose="02020603050405020304" pitchFamily="18"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537879114"/>
                  </a:ext>
                </a:extLst>
              </a:tr>
              <a:tr h="339883">
                <a:tc>
                  <a:txBody>
                    <a:bodyPr/>
                    <a:lstStyle/>
                    <a:p>
                      <a:pPr>
                        <a:lnSpc>
                          <a:spcPct val="107000"/>
                        </a:lnSpc>
                        <a:spcAft>
                          <a:spcPts val="800"/>
                        </a:spcAft>
                        <a:buNone/>
                      </a:pPr>
                      <a:r>
                        <a:rPr lang="en-US" sz="2000" kern="0">
                          <a:effectLst/>
                          <a:latin typeface="Times New Roman" panose="02020603050405020304" pitchFamily="18" charset="0"/>
                          <a:cs typeface="Times New Roman" panose="02020603050405020304" pitchFamily="18" charset="0"/>
                        </a:rPr>
                        <a:t>Total Estimated Monthly Cost</a:t>
                      </a:r>
                      <a:endParaRPr lang="en-US" sz="2000" kern="100">
                        <a:effectLst/>
                        <a:latin typeface="Times New Roman" panose="02020603050405020304" pitchFamily="18" charset="0"/>
                        <a:ea typeface="Aptos" panose="020B0004020202020204" pitchFamily="34" charset="0"/>
                        <a:cs typeface="Times New Roman" panose="02020603050405020304" pitchFamily="18" charset="0"/>
                      </a:endParaRPr>
                    </a:p>
                  </a:txBody>
                  <a:tcPr marL="68580" marR="68580" marT="0" marB="0"/>
                </a:tc>
                <a:tc>
                  <a:txBody>
                    <a:bodyPr/>
                    <a:lstStyle/>
                    <a:p>
                      <a:pPr algn="r">
                        <a:lnSpc>
                          <a:spcPct val="107000"/>
                        </a:lnSpc>
                        <a:spcAft>
                          <a:spcPts val="800"/>
                        </a:spcAft>
                        <a:buNone/>
                      </a:pPr>
                      <a:r>
                        <a:rPr lang="en-US" sz="2000" kern="0">
                          <a:effectLst/>
                          <a:latin typeface="Times New Roman" panose="02020603050405020304" pitchFamily="18" charset="0"/>
                          <a:cs typeface="Times New Roman" panose="02020603050405020304" pitchFamily="18" charset="0"/>
                        </a:rPr>
                        <a:t>$150 - $350</a:t>
                      </a:r>
                      <a:endParaRPr lang="en-US" sz="2000" kern="100">
                        <a:effectLst/>
                        <a:latin typeface="Times New Roman" panose="02020603050405020304" pitchFamily="18" charset="0"/>
                        <a:ea typeface="Aptos" panose="020B0004020202020204" pitchFamily="34" charset="0"/>
                        <a:cs typeface="Times New Roman" panose="02020603050405020304" pitchFamily="18" charset="0"/>
                      </a:endParaRPr>
                    </a:p>
                  </a:txBody>
                  <a:tcPr marL="68580" marR="68580" marT="0" marB="0"/>
                </a:tc>
                <a:tc>
                  <a:txBody>
                    <a:bodyPr/>
                    <a:lstStyle/>
                    <a:p>
                      <a:endParaRPr lang="en-US" sz="2000" kern="100" dirty="0">
                        <a:effectLst/>
                        <a:latin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268577311"/>
                  </a:ext>
                </a:extLst>
              </a:tr>
            </a:tbl>
          </a:graphicData>
        </a:graphic>
      </p:graphicFrame>
    </p:spTree>
    <p:extLst>
      <p:ext uri="{BB962C8B-B14F-4D97-AF65-F5344CB8AC3E}">
        <p14:creationId xmlns:p14="http://schemas.microsoft.com/office/powerpoint/2010/main" val="7199520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5112AC23-F046-4DC5-9B92-07CA6CC7C5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75AAFE7-143D-45AC-B616-09521E0F55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0BA5DB72-E109-4D37-B6DD-C328D53970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1" name="Group 30">
            <a:extLst>
              <a:ext uri="{FF2B5EF4-FFF2-40B4-BE49-F238E27FC236}">
                <a16:creationId xmlns:a16="http://schemas.microsoft.com/office/drawing/2014/main" id="{7C34EE77-74D1-42B4-801B-40B35A68C1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32" name="Oval 31">
              <a:extLst>
                <a:ext uri="{FF2B5EF4-FFF2-40B4-BE49-F238E27FC236}">
                  <a16:creationId xmlns:a16="http://schemas.microsoft.com/office/drawing/2014/main" id="{12152B4E-1BCF-43D1-814C-F560CEB522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95486774-B7FC-480F-9AAF-9F55F4C436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A8FA6A4C-BA1F-4EF8-B3BD-F28CB66DE6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4BF89DB3-EA73-4FD0-AACB-5FE32C1499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CBAB203A-25C6-422F-9DB6-C69F0EE9F6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574730A1-7A3A-4ACF-965D-A6DCEC7DBE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9" name="Rectangle 38">
            <a:extLst>
              <a:ext uri="{FF2B5EF4-FFF2-40B4-BE49-F238E27FC236}">
                <a16:creationId xmlns:a16="http://schemas.microsoft.com/office/drawing/2014/main" id="{EB2D1A1F-B200-4444-AE01-EFC97AF7B5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4" y="1042604"/>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1" name="Group 40">
            <a:extLst>
              <a:ext uri="{FF2B5EF4-FFF2-40B4-BE49-F238E27FC236}">
                <a16:creationId xmlns:a16="http://schemas.microsoft.com/office/drawing/2014/main" id="{70E4CB9D-2256-4786-8DDF-ADFBF353374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42" name="Straight Connector 41">
              <a:extLst>
                <a:ext uri="{FF2B5EF4-FFF2-40B4-BE49-F238E27FC236}">
                  <a16:creationId xmlns:a16="http://schemas.microsoft.com/office/drawing/2014/main" id="{180841E3-DFCC-429A-B907-8B06EDB1E9A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F54698A1-0C53-4620-97E1-B4689288CFD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CDBDFF7F-BD40-4085-952D-F6EC5908D9D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9F29CA06-4FE5-44A6-8D40-A9C36449CE3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grpSp>
        <p:nvGrpSpPr>
          <p:cNvPr id="47" name="Group 46">
            <a:extLst>
              <a:ext uri="{FF2B5EF4-FFF2-40B4-BE49-F238E27FC236}">
                <a16:creationId xmlns:a16="http://schemas.microsoft.com/office/drawing/2014/main" id="{568E6F37-AE05-46BF-A77F-5505926E92C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48" name="Straight Connector 47">
              <a:extLst>
                <a:ext uri="{FF2B5EF4-FFF2-40B4-BE49-F238E27FC236}">
                  <a16:creationId xmlns:a16="http://schemas.microsoft.com/office/drawing/2014/main" id="{8D6F5ECB-975C-4A38-BD48-A3C2B38E9E7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8BF36011-C922-4FD6-B09D-781A87054BE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F1FD3DC2-6A33-4C9E-B0F5-5D6209717FA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0E4F800E-82BC-4AEF-9F07-7F95C8B8C3D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6E3B7041-220E-6991-8BE9-532A426A4124}"/>
              </a:ext>
            </a:extLst>
          </p:cNvPr>
          <p:cNvSpPr>
            <a:spLocks noGrp="1"/>
          </p:cNvSpPr>
          <p:nvPr>
            <p:ph type="title"/>
          </p:nvPr>
        </p:nvSpPr>
        <p:spPr>
          <a:xfrm>
            <a:off x="630936" y="630936"/>
            <a:ext cx="4989918" cy="5478640"/>
          </a:xfrm>
          <a:noFill/>
        </p:spPr>
        <p:txBody>
          <a:bodyPr anchor="ctr">
            <a:normAutofit/>
          </a:bodyPr>
          <a:lstStyle>
            <a:defPPr>
              <a:defRPr lang="en-US"/>
            </a:defPPr>
            <a:lvl1pPr marL="0" algn="l" defTabSz="380985" rtl="0" eaLnBrk="1" latinLnBrk="0" hangingPunct="1">
              <a:defRPr sz="1500" kern="1200">
                <a:solidFill>
                  <a:schemeClr val="tx1"/>
                </a:solidFill>
                <a:latin typeface="+mn-lt"/>
                <a:ea typeface="+mn-ea"/>
                <a:cs typeface="+mn-cs"/>
              </a:defRPr>
            </a:lvl1pPr>
            <a:lvl2pPr marL="380985" algn="l" defTabSz="380985" rtl="0" eaLnBrk="1" latinLnBrk="0" hangingPunct="1">
              <a:defRPr sz="1500" kern="1200">
                <a:solidFill>
                  <a:schemeClr val="tx1"/>
                </a:solidFill>
                <a:latin typeface="+mn-lt"/>
                <a:ea typeface="+mn-ea"/>
                <a:cs typeface="+mn-cs"/>
              </a:defRPr>
            </a:lvl2pPr>
            <a:lvl3pPr marL="761970" algn="l" defTabSz="380985" rtl="0" eaLnBrk="1" latinLnBrk="0" hangingPunct="1">
              <a:defRPr sz="1500" kern="1200">
                <a:solidFill>
                  <a:schemeClr val="tx1"/>
                </a:solidFill>
                <a:latin typeface="+mn-lt"/>
                <a:ea typeface="+mn-ea"/>
                <a:cs typeface="+mn-cs"/>
              </a:defRPr>
            </a:lvl3pPr>
            <a:lvl4pPr marL="1142954" algn="l" defTabSz="380985" rtl="0" eaLnBrk="1" latinLnBrk="0" hangingPunct="1">
              <a:defRPr sz="1500" kern="1200">
                <a:solidFill>
                  <a:schemeClr val="tx1"/>
                </a:solidFill>
                <a:latin typeface="+mn-lt"/>
                <a:ea typeface="+mn-ea"/>
                <a:cs typeface="+mn-cs"/>
              </a:defRPr>
            </a:lvl4pPr>
            <a:lvl5pPr marL="1523939" algn="l" defTabSz="380985" rtl="0" eaLnBrk="1" latinLnBrk="0" hangingPunct="1">
              <a:defRPr sz="1500" kern="1200">
                <a:solidFill>
                  <a:schemeClr val="tx1"/>
                </a:solidFill>
                <a:latin typeface="+mn-lt"/>
                <a:ea typeface="+mn-ea"/>
                <a:cs typeface="+mn-cs"/>
              </a:defRPr>
            </a:lvl5pPr>
            <a:lvl6pPr marL="1904924" algn="l" defTabSz="380985" rtl="0" eaLnBrk="1" latinLnBrk="0" hangingPunct="1">
              <a:defRPr sz="1500" kern="1200">
                <a:solidFill>
                  <a:schemeClr val="tx1"/>
                </a:solidFill>
                <a:latin typeface="+mn-lt"/>
                <a:ea typeface="+mn-ea"/>
                <a:cs typeface="+mn-cs"/>
              </a:defRPr>
            </a:lvl6pPr>
            <a:lvl7pPr marL="2285909" algn="l" defTabSz="380985" rtl="0" eaLnBrk="1" latinLnBrk="0" hangingPunct="1">
              <a:defRPr sz="1500" kern="1200">
                <a:solidFill>
                  <a:schemeClr val="tx1"/>
                </a:solidFill>
                <a:latin typeface="+mn-lt"/>
                <a:ea typeface="+mn-ea"/>
                <a:cs typeface="+mn-cs"/>
              </a:defRPr>
            </a:lvl7pPr>
            <a:lvl8pPr marL="2666893" algn="l" defTabSz="380985" rtl="0" eaLnBrk="1" latinLnBrk="0" hangingPunct="1">
              <a:defRPr sz="1500" kern="1200">
                <a:solidFill>
                  <a:schemeClr val="tx1"/>
                </a:solidFill>
                <a:latin typeface="+mn-lt"/>
                <a:ea typeface="+mn-ea"/>
                <a:cs typeface="+mn-cs"/>
              </a:defRPr>
            </a:lvl8pPr>
            <a:lvl9pPr marL="3047878" algn="l" defTabSz="380985" rtl="0" eaLnBrk="1" latinLnBrk="0" hangingPunct="1">
              <a:defRPr sz="1500" kern="1200">
                <a:solidFill>
                  <a:schemeClr val="tx1"/>
                </a:solidFill>
                <a:latin typeface="+mn-lt"/>
                <a:ea typeface="+mn-ea"/>
                <a:cs typeface="+mn-cs"/>
              </a:defRPr>
            </a:lvl9pPr>
          </a:lstStyle>
          <a:p>
            <a:pPr algn="ctr"/>
            <a:r>
              <a:rPr lang="en-US" sz="4400" dirty="0">
                <a:solidFill>
                  <a:schemeClr val="bg1"/>
                </a:solidFill>
                <a:latin typeface="Times New Roman"/>
                <a:ea typeface="+mj-lt"/>
                <a:cs typeface="+mj-lt"/>
              </a:rPr>
              <a:t>AWS Core Cloud Service Implementation — UCW Social Network Platform</a:t>
            </a:r>
            <a:endParaRPr lang="en-US" sz="4400" dirty="0">
              <a:solidFill>
                <a:schemeClr val="bg1"/>
              </a:solidFill>
              <a:latin typeface="Times New Roman"/>
              <a:cs typeface="Times New Roman"/>
            </a:endParaRPr>
          </a:p>
        </p:txBody>
      </p:sp>
      <p:sp>
        <p:nvSpPr>
          <p:cNvPr id="53" name="Rectangle 52">
            <a:extLst>
              <a:ext uri="{FF2B5EF4-FFF2-40B4-BE49-F238E27FC236}">
                <a16:creationId xmlns:a16="http://schemas.microsoft.com/office/drawing/2014/main" id="{C8D9C5DD-B8B3-46A0-8FBC-EE462F96C4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801066" y="497785"/>
            <a:ext cx="5678424" cy="5674840"/>
          </a:xfrm>
          <a:prstGeom prst="rect">
            <a:avLst/>
          </a:prstGeom>
          <a:gradFill flip="none" rotWithShape="1">
            <a:gsLst>
              <a:gs pos="0">
                <a:schemeClr val="tx1">
                  <a:alpha val="20000"/>
                </a:schemeClr>
              </a:gs>
              <a:gs pos="100000">
                <a:schemeClr val="tx1">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D7ADD50A-F858-34BE-3BEB-E3CAE239E498}"/>
              </a:ext>
            </a:extLst>
          </p:cNvPr>
          <p:cNvSpPr>
            <a:spLocks noGrp="1"/>
          </p:cNvSpPr>
          <p:nvPr>
            <p:ph idx="1"/>
          </p:nvPr>
        </p:nvSpPr>
        <p:spPr>
          <a:xfrm>
            <a:off x="6041946" y="630936"/>
            <a:ext cx="4982273" cy="5478672"/>
          </a:xfrm>
          <a:noFill/>
        </p:spPr>
        <p:txBody>
          <a:bodyPr vert="horz" lIns="76200" tIns="38100" rIns="76200" bIns="38100" rtlCol="0" anchor="ctr">
            <a:normAutofit/>
          </a:bodyPr>
          <a:lstStyle>
            <a:defPPr>
              <a:defRPr lang="en-US"/>
            </a:defPPr>
            <a:lvl1pPr marL="0" algn="l" defTabSz="380985" rtl="0" eaLnBrk="1" latinLnBrk="0" hangingPunct="1">
              <a:defRPr sz="1500" kern="1200">
                <a:solidFill>
                  <a:schemeClr val="tx1"/>
                </a:solidFill>
                <a:latin typeface="+mn-lt"/>
                <a:ea typeface="+mn-ea"/>
                <a:cs typeface="+mn-cs"/>
              </a:defRPr>
            </a:lvl1pPr>
            <a:lvl2pPr marL="380985" algn="l" defTabSz="380985" rtl="0" eaLnBrk="1" latinLnBrk="0" hangingPunct="1">
              <a:defRPr sz="1500" kern="1200">
                <a:solidFill>
                  <a:schemeClr val="tx1"/>
                </a:solidFill>
                <a:latin typeface="+mn-lt"/>
                <a:ea typeface="+mn-ea"/>
                <a:cs typeface="+mn-cs"/>
              </a:defRPr>
            </a:lvl2pPr>
            <a:lvl3pPr marL="761970" algn="l" defTabSz="380985" rtl="0" eaLnBrk="1" latinLnBrk="0" hangingPunct="1">
              <a:defRPr sz="1500" kern="1200">
                <a:solidFill>
                  <a:schemeClr val="tx1"/>
                </a:solidFill>
                <a:latin typeface="+mn-lt"/>
                <a:ea typeface="+mn-ea"/>
                <a:cs typeface="+mn-cs"/>
              </a:defRPr>
            </a:lvl3pPr>
            <a:lvl4pPr marL="1142954" algn="l" defTabSz="380985" rtl="0" eaLnBrk="1" latinLnBrk="0" hangingPunct="1">
              <a:defRPr sz="1500" kern="1200">
                <a:solidFill>
                  <a:schemeClr val="tx1"/>
                </a:solidFill>
                <a:latin typeface="+mn-lt"/>
                <a:ea typeface="+mn-ea"/>
                <a:cs typeface="+mn-cs"/>
              </a:defRPr>
            </a:lvl4pPr>
            <a:lvl5pPr marL="1523939" algn="l" defTabSz="380985" rtl="0" eaLnBrk="1" latinLnBrk="0" hangingPunct="1">
              <a:defRPr sz="1500" kern="1200">
                <a:solidFill>
                  <a:schemeClr val="tx1"/>
                </a:solidFill>
                <a:latin typeface="+mn-lt"/>
                <a:ea typeface="+mn-ea"/>
                <a:cs typeface="+mn-cs"/>
              </a:defRPr>
            </a:lvl5pPr>
            <a:lvl6pPr marL="1904924" algn="l" defTabSz="380985" rtl="0" eaLnBrk="1" latinLnBrk="0" hangingPunct="1">
              <a:defRPr sz="1500" kern="1200">
                <a:solidFill>
                  <a:schemeClr val="tx1"/>
                </a:solidFill>
                <a:latin typeface="+mn-lt"/>
                <a:ea typeface="+mn-ea"/>
                <a:cs typeface="+mn-cs"/>
              </a:defRPr>
            </a:lvl6pPr>
            <a:lvl7pPr marL="2285909" algn="l" defTabSz="380985" rtl="0" eaLnBrk="1" latinLnBrk="0" hangingPunct="1">
              <a:defRPr sz="1500" kern="1200">
                <a:solidFill>
                  <a:schemeClr val="tx1"/>
                </a:solidFill>
                <a:latin typeface="+mn-lt"/>
                <a:ea typeface="+mn-ea"/>
                <a:cs typeface="+mn-cs"/>
              </a:defRPr>
            </a:lvl7pPr>
            <a:lvl8pPr marL="2666893" algn="l" defTabSz="380985" rtl="0" eaLnBrk="1" latinLnBrk="0" hangingPunct="1">
              <a:defRPr sz="1500" kern="1200">
                <a:solidFill>
                  <a:schemeClr val="tx1"/>
                </a:solidFill>
                <a:latin typeface="+mn-lt"/>
                <a:ea typeface="+mn-ea"/>
                <a:cs typeface="+mn-cs"/>
              </a:defRPr>
            </a:lvl8pPr>
            <a:lvl9pPr marL="3047878" algn="l" defTabSz="380985" rtl="0" eaLnBrk="1" latinLnBrk="0" hangingPunct="1">
              <a:defRPr sz="1500" kern="1200">
                <a:solidFill>
                  <a:schemeClr val="tx1"/>
                </a:solidFill>
                <a:latin typeface="+mn-lt"/>
                <a:ea typeface="+mn-ea"/>
                <a:cs typeface="+mn-cs"/>
              </a:defRPr>
            </a:lvl9pPr>
          </a:lstStyle>
          <a:p>
            <a:pPr>
              <a:buNone/>
            </a:pPr>
            <a:r>
              <a:rPr lang="en-US" sz="1700" dirty="0">
                <a:solidFill>
                  <a:schemeClr val="bg1"/>
                </a:solidFill>
                <a:latin typeface="Times New Roman"/>
                <a:ea typeface="+mj-lt"/>
                <a:cs typeface="+mj-lt"/>
              </a:rPr>
              <a:t>Objective: Deploy a scalable cloud infrastructure using AWS to support a student social networking platform.</a:t>
            </a:r>
            <a:endParaRPr lang="en-US" sz="1700" dirty="0">
              <a:solidFill>
                <a:schemeClr val="bg1"/>
              </a:solidFill>
              <a:latin typeface="Times New Roman"/>
              <a:cs typeface="Times New Roman"/>
            </a:endParaRPr>
          </a:p>
          <a:p>
            <a:pPr>
              <a:buNone/>
            </a:pPr>
            <a:endParaRPr lang="en-US" sz="1700" dirty="0">
              <a:solidFill>
                <a:schemeClr val="bg1"/>
              </a:solidFill>
              <a:latin typeface="Times New Roman"/>
              <a:cs typeface="Times New Roman"/>
            </a:endParaRPr>
          </a:p>
          <a:p>
            <a:pPr>
              <a:buNone/>
            </a:pPr>
            <a:r>
              <a:rPr lang="en-US" sz="1700" dirty="0">
                <a:solidFill>
                  <a:schemeClr val="bg1"/>
                </a:solidFill>
                <a:latin typeface="Times New Roman"/>
                <a:ea typeface="+mj-lt"/>
                <a:cs typeface="+mj-lt"/>
              </a:rPr>
              <a:t>Key Services Implemented:</a:t>
            </a:r>
            <a:endParaRPr lang="en-US" sz="1700" dirty="0">
              <a:solidFill>
                <a:schemeClr val="bg1"/>
              </a:solidFill>
              <a:latin typeface="Times New Roman"/>
              <a:ea typeface="+mj-lt"/>
              <a:cs typeface="Times New Roman"/>
            </a:endParaRPr>
          </a:p>
          <a:p>
            <a:pPr>
              <a:buNone/>
            </a:pPr>
            <a:endParaRPr lang="en-US" sz="1700" dirty="0">
              <a:solidFill>
                <a:schemeClr val="bg1"/>
              </a:solidFill>
              <a:latin typeface="Times New Roman"/>
              <a:ea typeface="+mj-lt"/>
              <a:cs typeface="+mj-lt"/>
            </a:endParaRPr>
          </a:p>
          <a:p>
            <a:r>
              <a:rPr lang="en-US" sz="1700" dirty="0">
                <a:solidFill>
                  <a:schemeClr val="bg1"/>
                </a:solidFill>
                <a:latin typeface="Times New Roman"/>
                <a:ea typeface="+mj-lt"/>
                <a:cs typeface="+mj-lt"/>
              </a:rPr>
              <a:t>VPC: Custom VPC with CIDR 10.0.0.0/16, including public/private subnets and internet gateway.</a:t>
            </a:r>
            <a:endParaRPr lang="en-US" sz="1700" dirty="0">
              <a:solidFill>
                <a:schemeClr val="bg1"/>
              </a:solidFill>
              <a:latin typeface="Times New Roman"/>
              <a:cs typeface="Times New Roman"/>
            </a:endParaRPr>
          </a:p>
          <a:p>
            <a:r>
              <a:rPr lang="en-US" sz="1700" dirty="0">
                <a:solidFill>
                  <a:schemeClr val="bg1"/>
                </a:solidFill>
                <a:latin typeface="Times New Roman"/>
                <a:ea typeface="+mj-lt"/>
                <a:cs typeface="+mj-lt"/>
              </a:rPr>
              <a:t>EC2: Amazon Linux 2023 instance in a public subnet.</a:t>
            </a:r>
            <a:endParaRPr lang="en-US" sz="1700" dirty="0">
              <a:solidFill>
                <a:schemeClr val="bg1"/>
              </a:solidFill>
              <a:latin typeface="Times New Roman"/>
              <a:cs typeface="Times New Roman"/>
            </a:endParaRPr>
          </a:p>
          <a:p>
            <a:r>
              <a:rPr lang="en-US" sz="1700" dirty="0">
                <a:solidFill>
                  <a:schemeClr val="bg1"/>
                </a:solidFill>
                <a:latin typeface="Times New Roman"/>
                <a:ea typeface="+mj-lt"/>
                <a:cs typeface="+mj-lt"/>
              </a:rPr>
              <a:t>RDS: MySQL 8.0 database in private subnet, no public access.</a:t>
            </a:r>
            <a:endParaRPr lang="en-US" sz="1700" dirty="0">
              <a:solidFill>
                <a:schemeClr val="bg1"/>
              </a:solidFill>
              <a:latin typeface="Times New Roman"/>
              <a:cs typeface="Times New Roman"/>
            </a:endParaRPr>
          </a:p>
          <a:p>
            <a:r>
              <a:rPr lang="en-US" sz="1700" dirty="0">
                <a:solidFill>
                  <a:schemeClr val="bg1"/>
                </a:solidFill>
                <a:latin typeface="Times New Roman"/>
                <a:ea typeface="+mj-lt"/>
                <a:cs typeface="+mj-lt"/>
              </a:rPr>
              <a:t>Elastic Beanstalk: Configured PHP environment and linked it to RDS.</a:t>
            </a:r>
            <a:endParaRPr lang="en-US" sz="1700" dirty="0">
              <a:solidFill>
                <a:schemeClr val="bg1"/>
              </a:solidFill>
              <a:latin typeface="Times New Roman"/>
              <a:cs typeface="Times New Roman"/>
            </a:endParaRPr>
          </a:p>
          <a:p>
            <a:pPr>
              <a:buNone/>
            </a:pPr>
            <a:endParaRPr lang="en-US" sz="1700" dirty="0">
              <a:solidFill>
                <a:schemeClr val="bg1"/>
              </a:solidFill>
              <a:latin typeface="Times New Roman"/>
              <a:cs typeface="Times New Roman"/>
            </a:endParaRPr>
          </a:p>
          <a:p>
            <a:pPr>
              <a:buNone/>
            </a:pPr>
            <a:r>
              <a:rPr lang="en-US" sz="1700" dirty="0">
                <a:solidFill>
                  <a:schemeClr val="bg1"/>
                </a:solidFill>
                <a:latin typeface="Times New Roman"/>
                <a:ea typeface="+mj-lt"/>
                <a:cs typeface="+mj-lt"/>
              </a:rPr>
              <a:t>SSH Access: Used key pair to securely access EC2.</a:t>
            </a:r>
            <a:endParaRPr lang="en-US" sz="1700" dirty="0">
              <a:solidFill>
                <a:schemeClr val="bg1"/>
              </a:solidFill>
              <a:latin typeface="Times New Roman"/>
              <a:cs typeface="Times New Roman"/>
            </a:endParaRPr>
          </a:p>
          <a:p>
            <a:pPr>
              <a:buNone/>
            </a:pPr>
            <a:endParaRPr lang="en-US" sz="1700" dirty="0">
              <a:solidFill>
                <a:schemeClr val="bg1"/>
              </a:solidFill>
              <a:latin typeface="Times New Roman"/>
              <a:cs typeface="Times New Roman"/>
            </a:endParaRPr>
          </a:p>
          <a:p>
            <a:pPr marL="0" indent="0">
              <a:buNone/>
            </a:pPr>
            <a:r>
              <a:rPr lang="en-US" sz="1700" dirty="0">
                <a:solidFill>
                  <a:schemeClr val="bg1"/>
                </a:solidFill>
                <a:latin typeface="Times New Roman"/>
                <a:ea typeface="+mj-lt"/>
                <a:cs typeface="+mj-lt"/>
              </a:rPr>
              <a:t>Tech Stack: Nginx, PHP, MySQL (RDS)</a:t>
            </a:r>
            <a:endParaRPr lang="en-US" sz="1700" dirty="0">
              <a:solidFill>
                <a:schemeClr val="bg1"/>
              </a:solidFill>
              <a:latin typeface="Times New Roman"/>
              <a:cs typeface="Times New Roman"/>
            </a:endParaRPr>
          </a:p>
        </p:txBody>
      </p:sp>
    </p:spTree>
    <p:extLst>
      <p:ext uri="{BB962C8B-B14F-4D97-AF65-F5344CB8AC3E}">
        <p14:creationId xmlns:p14="http://schemas.microsoft.com/office/powerpoint/2010/main" val="15023819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ACE0AA-AF5F-45AC-3635-4F72B1B81906}"/>
              </a:ext>
            </a:extLst>
          </p:cNvPr>
          <p:cNvSpPr>
            <a:spLocks noGrp="1"/>
          </p:cNvSpPr>
          <p:nvPr>
            <p:ph type="title"/>
          </p:nvPr>
        </p:nvSpPr>
        <p:spPr/>
        <p:txBody>
          <a:bodyPr>
            <a:normAutofit/>
          </a:bodyPr>
          <a:lstStyle/>
          <a:p>
            <a:pPr algn="ctr"/>
            <a:r>
              <a:rPr lang="en-CA" sz="4000" b="1" dirty="0">
                <a:solidFill>
                  <a:schemeClr val="bg1"/>
                </a:solidFill>
                <a:latin typeface="Times New Roman" panose="02020603050405020304" pitchFamily="18" charset="0"/>
                <a:cs typeface="Times New Roman" panose="02020603050405020304" pitchFamily="18" charset="0"/>
              </a:rPr>
              <a:t>VPC Architecture</a:t>
            </a:r>
          </a:p>
        </p:txBody>
      </p:sp>
      <p:pic>
        <p:nvPicPr>
          <p:cNvPr id="1026" name="Picture 2" descr="Output image">
            <a:extLst>
              <a:ext uri="{FF2B5EF4-FFF2-40B4-BE49-F238E27FC236}">
                <a16:creationId xmlns:a16="http://schemas.microsoft.com/office/drawing/2014/main" id="{8E6B6DE8-67AE-62C8-6E3D-28397DBE266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887555" y="1688436"/>
            <a:ext cx="8416890" cy="48044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04492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668F3AD-07A3-1EB1-7C53-0BCCF7042E50}"/>
              </a:ext>
            </a:extLst>
          </p:cNvPr>
          <p:cNvSpPr>
            <a:spLocks noGrp="1"/>
          </p:cNvSpPr>
          <p:nvPr>
            <p:ph type="title"/>
          </p:nvPr>
        </p:nvSpPr>
        <p:spPr>
          <a:xfrm>
            <a:off x="6234865" y="568517"/>
            <a:ext cx="5248221" cy="1067209"/>
          </a:xfrm>
        </p:spPr>
        <p:txBody>
          <a:bodyPr>
            <a:normAutofit/>
          </a:bodyPr>
          <a:lstStyle>
            <a:defPPr>
              <a:defRPr lang="en-US"/>
            </a:defPPr>
            <a:lvl1pPr marL="0" algn="l" defTabSz="380985" rtl="0" eaLnBrk="1" latinLnBrk="0" hangingPunct="1">
              <a:defRPr sz="1500" kern="1200">
                <a:solidFill>
                  <a:schemeClr val="tx1"/>
                </a:solidFill>
                <a:latin typeface="+mn-lt"/>
                <a:ea typeface="+mn-ea"/>
                <a:cs typeface="+mn-cs"/>
              </a:defRPr>
            </a:lvl1pPr>
            <a:lvl2pPr marL="380985" algn="l" defTabSz="380985" rtl="0" eaLnBrk="1" latinLnBrk="0" hangingPunct="1">
              <a:defRPr sz="1500" kern="1200">
                <a:solidFill>
                  <a:schemeClr val="tx1"/>
                </a:solidFill>
                <a:latin typeface="+mn-lt"/>
                <a:ea typeface="+mn-ea"/>
                <a:cs typeface="+mn-cs"/>
              </a:defRPr>
            </a:lvl2pPr>
            <a:lvl3pPr marL="761970" algn="l" defTabSz="380985" rtl="0" eaLnBrk="1" latinLnBrk="0" hangingPunct="1">
              <a:defRPr sz="1500" kern="1200">
                <a:solidFill>
                  <a:schemeClr val="tx1"/>
                </a:solidFill>
                <a:latin typeface="+mn-lt"/>
                <a:ea typeface="+mn-ea"/>
                <a:cs typeface="+mn-cs"/>
              </a:defRPr>
            </a:lvl3pPr>
            <a:lvl4pPr marL="1142954" algn="l" defTabSz="380985" rtl="0" eaLnBrk="1" latinLnBrk="0" hangingPunct="1">
              <a:defRPr sz="1500" kern="1200">
                <a:solidFill>
                  <a:schemeClr val="tx1"/>
                </a:solidFill>
                <a:latin typeface="+mn-lt"/>
                <a:ea typeface="+mn-ea"/>
                <a:cs typeface="+mn-cs"/>
              </a:defRPr>
            </a:lvl4pPr>
            <a:lvl5pPr marL="1523939" algn="l" defTabSz="380985" rtl="0" eaLnBrk="1" latinLnBrk="0" hangingPunct="1">
              <a:defRPr sz="1500" kern="1200">
                <a:solidFill>
                  <a:schemeClr val="tx1"/>
                </a:solidFill>
                <a:latin typeface="+mn-lt"/>
                <a:ea typeface="+mn-ea"/>
                <a:cs typeface="+mn-cs"/>
              </a:defRPr>
            </a:lvl5pPr>
            <a:lvl6pPr marL="1904924" algn="l" defTabSz="380985" rtl="0" eaLnBrk="1" latinLnBrk="0" hangingPunct="1">
              <a:defRPr sz="1500" kern="1200">
                <a:solidFill>
                  <a:schemeClr val="tx1"/>
                </a:solidFill>
                <a:latin typeface="+mn-lt"/>
                <a:ea typeface="+mn-ea"/>
                <a:cs typeface="+mn-cs"/>
              </a:defRPr>
            </a:lvl6pPr>
            <a:lvl7pPr marL="2285909" algn="l" defTabSz="380985" rtl="0" eaLnBrk="1" latinLnBrk="0" hangingPunct="1">
              <a:defRPr sz="1500" kern="1200">
                <a:solidFill>
                  <a:schemeClr val="tx1"/>
                </a:solidFill>
                <a:latin typeface="+mn-lt"/>
                <a:ea typeface="+mn-ea"/>
                <a:cs typeface="+mn-cs"/>
              </a:defRPr>
            </a:lvl7pPr>
            <a:lvl8pPr marL="2666893" algn="l" defTabSz="380985" rtl="0" eaLnBrk="1" latinLnBrk="0" hangingPunct="1">
              <a:defRPr sz="1500" kern="1200">
                <a:solidFill>
                  <a:schemeClr val="tx1"/>
                </a:solidFill>
                <a:latin typeface="+mn-lt"/>
                <a:ea typeface="+mn-ea"/>
                <a:cs typeface="+mn-cs"/>
              </a:defRPr>
            </a:lvl8pPr>
            <a:lvl9pPr marL="3047878" algn="l" defTabSz="380985" rtl="0" eaLnBrk="1" latinLnBrk="0" hangingPunct="1">
              <a:defRPr sz="1500" kern="1200">
                <a:solidFill>
                  <a:schemeClr val="tx1"/>
                </a:solidFill>
                <a:latin typeface="+mn-lt"/>
                <a:ea typeface="+mn-ea"/>
                <a:cs typeface="+mn-cs"/>
              </a:defRPr>
            </a:lvl9pPr>
          </a:lstStyle>
          <a:p>
            <a:pPr algn="ctr"/>
            <a:r>
              <a:rPr lang="en-US" sz="2800" b="1" dirty="0">
                <a:solidFill>
                  <a:schemeClr val="bg1"/>
                </a:solidFill>
                <a:latin typeface="Times New Roman"/>
                <a:ea typeface="+mj-lt"/>
                <a:cs typeface="+mj-lt"/>
              </a:rPr>
              <a:t>Implementation Highlights &amp; Add-ons</a:t>
            </a:r>
            <a:endParaRPr lang="en-US" sz="2800" dirty="0">
              <a:solidFill>
                <a:schemeClr val="bg1"/>
              </a:solidFill>
            </a:endParaRPr>
          </a:p>
        </p:txBody>
      </p:sp>
      <p:pic>
        <p:nvPicPr>
          <p:cNvPr id="5" name="Picture 4" descr="Computer script on a screen">
            <a:extLst>
              <a:ext uri="{FF2B5EF4-FFF2-40B4-BE49-F238E27FC236}">
                <a16:creationId xmlns:a16="http://schemas.microsoft.com/office/drawing/2014/main" id="{5C2B4264-9621-6DCA-D069-C87068863B7F}"/>
              </a:ext>
            </a:extLst>
          </p:cNvPr>
          <p:cNvPicPr>
            <a:picLocks noChangeAspect="1"/>
          </p:cNvPicPr>
          <p:nvPr/>
        </p:nvPicPr>
        <p:blipFill>
          <a:blip r:embed="rId2"/>
          <a:srcRect r="33251" b="1"/>
          <a:stretch/>
        </p:blipFill>
        <p:spPr>
          <a:xfrm>
            <a:off x="739959" y="1095407"/>
            <a:ext cx="4754947" cy="4754947"/>
          </a:xfrm>
          <a:custGeom>
            <a:avLst/>
            <a:gdLst/>
            <a:ahLst/>
            <a:cxnLst/>
            <a:rect l="l" t="t" r="r" b="b"/>
            <a:pathLst>
              <a:path w="2388070" h="2388070">
                <a:moveTo>
                  <a:pt x="1194035" y="0"/>
                </a:moveTo>
                <a:cubicBezTo>
                  <a:pt x="1853482" y="0"/>
                  <a:pt x="2388070" y="534588"/>
                  <a:pt x="2388070" y="1194035"/>
                </a:cubicBezTo>
                <a:cubicBezTo>
                  <a:pt x="2388070" y="1853482"/>
                  <a:pt x="1853482" y="2388070"/>
                  <a:pt x="1194035" y="2388070"/>
                </a:cubicBezTo>
                <a:cubicBezTo>
                  <a:pt x="534588" y="2388070"/>
                  <a:pt x="0" y="1853482"/>
                  <a:pt x="0" y="1194035"/>
                </a:cubicBezTo>
                <a:cubicBezTo>
                  <a:pt x="0" y="534588"/>
                  <a:pt x="534588" y="0"/>
                  <a:pt x="1194035" y="0"/>
                </a:cubicBezTo>
                <a:close/>
              </a:path>
            </a:pathLst>
          </a:custGeom>
          <a:ln w="28575">
            <a:noFill/>
          </a:ln>
        </p:spPr>
      </p:pic>
      <p:grpSp>
        <p:nvGrpSpPr>
          <p:cNvPr id="18" name="Group 17">
            <a:extLst>
              <a:ext uri="{FF2B5EF4-FFF2-40B4-BE49-F238E27FC236}">
                <a16:creationId xmlns:a16="http://schemas.microsoft.com/office/drawing/2014/main" id="{B894EFA8-F425-4D19-A94B-445388B31E2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77893"/>
            <a:ext cx="1861854" cy="717514"/>
            <a:chOff x="0" y="377893"/>
            <a:chExt cx="1861854" cy="717514"/>
          </a:xfrm>
          <a:solidFill>
            <a:schemeClr val="bg1"/>
          </a:solidFill>
        </p:grpSpPr>
        <p:sp>
          <p:nvSpPr>
            <p:cNvPr id="19" name="Freeform: Shape 18">
              <a:extLst>
                <a:ext uri="{FF2B5EF4-FFF2-40B4-BE49-F238E27FC236}">
                  <a16:creationId xmlns:a16="http://schemas.microsoft.com/office/drawing/2014/main" id="{C5A741B9-65EC-4C5B-9FE0-4A18575771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7789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endParaRPr lang="en-US"/>
            </a:p>
          </p:txBody>
        </p:sp>
        <p:sp>
          <p:nvSpPr>
            <p:cNvPr id="20" name="Freeform: Shape 19">
              <a:extLst>
                <a:ext uri="{FF2B5EF4-FFF2-40B4-BE49-F238E27FC236}">
                  <a16:creationId xmlns:a16="http://schemas.microsoft.com/office/drawing/2014/main" id="{C0BB4301-41FA-4453-956F-A11CC664B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1762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endParaRPr lang="en-US"/>
            </a:p>
          </p:txBody>
        </p:sp>
      </p:grpSp>
      <p:sp>
        <p:nvSpPr>
          <p:cNvPr id="3" name="Content Placeholder 2">
            <a:extLst>
              <a:ext uri="{FF2B5EF4-FFF2-40B4-BE49-F238E27FC236}">
                <a16:creationId xmlns:a16="http://schemas.microsoft.com/office/drawing/2014/main" id="{027D5D23-F5C9-3F20-2411-AF9113BBAD0C}"/>
              </a:ext>
            </a:extLst>
          </p:cNvPr>
          <p:cNvSpPr>
            <a:spLocks noGrp="1"/>
          </p:cNvSpPr>
          <p:nvPr>
            <p:ph idx="1"/>
          </p:nvPr>
        </p:nvSpPr>
        <p:spPr>
          <a:xfrm>
            <a:off x="6234868" y="1820369"/>
            <a:ext cx="5217173" cy="4351338"/>
          </a:xfrm>
        </p:spPr>
        <p:txBody>
          <a:bodyPr vert="horz" lIns="76200" tIns="38100" rIns="76200" bIns="38100" rtlCol="0">
            <a:normAutofit/>
          </a:bodyPr>
          <a:lstStyle>
            <a:defPPr>
              <a:defRPr lang="en-US"/>
            </a:defPPr>
            <a:lvl1pPr marL="0" algn="l" defTabSz="380985" rtl="0" eaLnBrk="1" latinLnBrk="0" hangingPunct="1">
              <a:defRPr sz="1500" kern="1200">
                <a:solidFill>
                  <a:schemeClr val="tx1"/>
                </a:solidFill>
                <a:latin typeface="+mn-lt"/>
                <a:ea typeface="+mn-ea"/>
                <a:cs typeface="+mn-cs"/>
              </a:defRPr>
            </a:lvl1pPr>
            <a:lvl2pPr marL="380985" algn="l" defTabSz="380985" rtl="0" eaLnBrk="1" latinLnBrk="0" hangingPunct="1">
              <a:defRPr sz="1500" kern="1200">
                <a:solidFill>
                  <a:schemeClr val="tx1"/>
                </a:solidFill>
                <a:latin typeface="+mn-lt"/>
                <a:ea typeface="+mn-ea"/>
                <a:cs typeface="+mn-cs"/>
              </a:defRPr>
            </a:lvl2pPr>
            <a:lvl3pPr marL="761970" algn="l" defTabSz="380985" rtl="0" eaLnBrk="1" latinLnBrk="0" hangingPunct="1">
              <a:defRPr sz="1500" kern="1200">
                <a:solidFill>
                  <a:schemeClr val="tx1"/>
                </a:solidFill>
                <a:latin typeface="+mn-lt"/>
                <a:ea typeface="+mn-ea"/>
                <a:cs typeface="+mn-cs"/>
              </a:defRPr>
            </a:lvl3pPr>
            <a:lvl4pPr marL="1142954" algn="l" defTabSz="380985" rtl="0" eaLnBrk="1" latinLnBrk="0" hangingPunct="1">
              <a:defRPr sz="1500" kern="1200">
                <a:solidFill>
                  <a:schemeClr val="tx1"/>
                </a:solidFill>
                <a:latin typeface="+mn-lt"/>
                <a:ea typeface="+mn-ea"/>
                <a:cs typeface="+mn-cs"/>
              </a:defRPr>
            </a:lvl4pPr>
            <a:lvl5pPr marL="1523939" algn="l" defTabSz="380985" rtl="0" eaLnBrk="1" latinLnBrk="0" hangingPunct="1">
              <a:defRPr sz="1500" kern="1200">
                <a:solidFill>
                  <a:schemeClr val="tx1"/>
                </a:solidFill>
                <a:latin typeface="+mn-lt"/>
                <a:ea typeface="+mn-ea"/>
                <a:cs typeface="+mn-cs"/>
              </a:defRPr>
            </a:lvl5pPr>
            <a:lvl6pPr marL="1904924" algn="l" defTabSz="380985" rtl="0" eaLnBrk="1" latinLnBrk="0" hangingPunct="1">
              <a:defRPr sz="1500" kern="1200">
                <a:solidFill>
                  <a:schemeClr val="tx1"/>
                </a:solidFill>
                <a:latin typeface="+mn-lt"/>
                <a:ea typeface="+mn-ea"/>
                <a:cs typeface="+mn-cs"/>
              </a:defRPr>
            </a:lvl6pPr>
            <a:lvl7pPr marL="2285909" algn="l" defTabSz="380985" rtl="0" eaLnBrk="1" latinLnBrk="0" hangingPunct="1">
              <a:defRPr sz="1500" kern="1200">
                <a:solidFill>
                  <a:schemeClr val="tx1"/>
                </a:solidFill>
                <a:latin typeface="+mn-lt"/>
                <a:ea typeface="+mn-ea"/>
                <a:cs typeface="+mn-cs"/>
              </a:defRPr>
            </a:lvl7pPr>
            <a:lvl8pPr marL="2666893" algn="l" defTabSz="380985" rtl="0" eaLnBrk="1" latinLnBrk="0" hangingPunct="1">
              <a:defRPr sz="1500" kern="1200">
                <a:solidFill>
                  <a:schemeClr val="tx1"/>
                </a:solidFill>
                <a:latin typeface="+mn-lt"/>
                <a:ea typeface="+mn-ea"/>
                <a:cs typeface="+mn-cs"/>
              </a:defRPr>
            </a:lvl8pPr>
            <a:lvl9pPr marL="3047878" algn="l" defTabSz="380985" rtl="0" eaLnBrk="1" latinLnBrk="0" hangingPunct="1">
              <a:defRPr sz="1500" kern="1200">
                <a:solidFill>
                  <a:schemeClr val="tx1"/>
                </a:solidFill>
                <a:latin typeface="+mn-lt"/>
                <a:ea typeface="+mn-ea"/>
                <a:cs typeface="+mn-cs"/>
              </a:defRPr>
            </a:lvl9pPr>
          </a:lstStyle>
          <a:p>
            <a:pPr>
              <a:buNone/>
            </a:pPr>
            <a:r>
              <a:rPr lang="en-US" dirty="0">
                <a:solidFill>
                  <a:schemeClr val="bg1"/>
                </a:solidFill>
                <a:latin typeface="Times New Roman"/>
                <a:ea typeface="+mj-lt"/>
                <a:cs typeface="+mj-lt"/>
              </a:rPr>
              <a:t>Security Configuration:</a:t>
            </a:r>
            <a:endParaRPr lang="en-US" dirty="0">
              <a:solidFill>
                <a:schemeClr val="bg1"/>
              </a:solidFill>
              <a:latin typeface="Times New Roman"/>
              <a:cs typeface="Times New Roman"/>
            </a:endParaRPr>
          </a:p>
          <a:p>
            <a:r>
              <a:rPr lang="en-US" dirty="0">
                <a:solidFill>
                  <a:schemeClr val="bg1"/>
                </a:solidFill>
                <a:latin typeface="Times New Roman"/>
                <a:ea typeface="+mj-lt"/>
                <a:cs typeface="+mj-lt"/>
              </a:rPr>
              <a:t>EC2 Security Group:</a:t>
            </a:r>
            <a:endParaRPr lang="en-US" dirty="0">
              <a:solidFill>
                <a:schemeClr val="bg1"/>
              </a:solidFill>
              <a:latin typeface="Times New Roman"/>
              <a:cs typeface="Times New Roman"/>
            </a:endParaRPr>
          </a:p>
          <a:p>
            <a:pPr marL="380365" lvl="1" indent="-342265">
              <a:buFont typeface="Courier New" charset="2"/>
              <a:buChar char="o"/>
            </a:pPr>
            <a:r>
              <a:rPr lang="en-US" dirty="0">
                <a:solidFill>
                  <a:schemeClr val="bg1"/>
                </a:solidFill>
                <a:latin typeface="Times New Roman"/>
                <a:ea typeface="+mj-lt"/>
                <a:cs typeface="+mj-lt"/>
              </a:rPr>
              <a:t>SSH (22) — My IP</a:t>
            </a:r>
            <a:endParaRPr lang="en-US" dirty="0">
              <a:solidFill>
                <a:schemeClr val="bg1"/>
              </a:solidFill>
              <a:latin typeface="Times New Roman"/>
              <a:cs typeface="Times New Roman"/>
            </a:endParaRPr>
          </a:p>
          <a:p>
            <a:pPr marL="380365" lvl="1" indent="-342265">
              <a:buFont typeface="Courier New" charset="2"/>
              <a:buChar char="o"/>
            </a:pPr>
            <a:r>
              <a:rPr lang="en-US" dirty="0">
                <a:solidFill>
                  <a:schemeClr val="bg1"/>
                </a:solidFill>
                <a:latin typeface="Times New Roman"/>
                <a:ea typeface="+mj-lt"/>
                <a:cs typeface="+mj-lt"/>
              </a:rPr>
              <a:t>HTTP (80) — Anywhere</a:t>
            </a:r>
            <a:endParaRPr lang="en-US" dirty="0">
              <a:solidFill>
                <a:schemeClr val="bg1"/>
              </a:solidFill>
              <a:latin typeface="Times New Roman"/>
              <a:cs typeface="Times New Roman"/>
            </a:endParaRPr>
          </a:p>
          <a:p>
            <a:pPr marL="380365" lvl="1" indent="-342265">
              <a:buFont typeface="Courier New" charset="2"/>
              <a:buChar char="o"/>
            </a:pPr>
            <a:r>
              <a:rPr lang="en-US" dirty="0">
                <a:solidFill>
                  <a:schemeClr val="bg1"/>
                </a:solidFill>
                <a:latin typeface="Times New Roman"/>
                <a:ea typeface="+mj-lt"/>
                <a:cs typeface="+mj-lt"/>
              </a:rPr>
              <a:t>MySQL (3306) — Only from EC2 SG</a:t>
            </a:r>
            <a:endParaRPr lang="en-US" dirty="0">
              <a:solidFill>
                <a:schemeClr val="bg1"/>
              </a:solidFill>
              <a:latin typeface="Times New Roman"/>
              <a:cs typeface="Times New Roman"/>
            </a:endParaRPr>
          </a:p>
          <a:p>
            <a:r>
              <a:rPr lang="en-US" dirty="0">
                <a:solidFill>
                  <a:schemeClr val="bg1"/>
                </a:solidFill>
                <a:latin typeface="Times New Roman"/>
                <a:ea typeface="+mj-lt"/>
                <a:cs typeface="+mj-lt"/>
              </a:rPr>
              <a:t>Elastic Beanstalk Integration:</a:t>
            </a:r>
            <a:endParaRPr lang="en-US" dirty="0">
              <a:solidFill>
                <a:schemeClr val="bg1"/>
              </a:solidFill>
              <a:latin typeface="Times New Roman"/>
              <a:cs typeface="Times New Roman"/>
            </a:endParaRPr>
          </a:p>
          <a:p>
            <a:pPr marL="380365" lvl="1" indent="-342265">
              <a:buFont typeface="Courier New" charset="2"/>
              <a:buChar char="o"/>
            </a:pPr>
            <a:r>
              <a:rPr lang="en-US" dirty="0">
                <a:solidFill>
                  <a:schemeClr val="bg1"/>
                </a:solidFill>
                <a:latin typeface="Times New Roman"/>
                <a:ea typeface="+mj-lt"/>
                <a:cs typeface="+mj-lt"/>
              </a:rPr>
              <a:t>Set up application environment with PHP 8.x</a:t>
            </a:r>
            <a:endParaRPr lang="en-US" dirty="0">
              <a:solidFill>
                <a:schemeClr val="bg1"/>
              </a:solidFill>
              <a:latin typeface="Times New Roman"/>
              <a:cs typeface="Times New Roman"/>
            </a:endParaRPr>
          </a:p>
          <a:p>
            <a:pPr marL="380365" lvl="1" indent="-342265">
              <a:buFont typeface="Courier New" charset="2"/>
              <a:buChar char="o"/>
            </a:pPr>
            <a:r>
              <a:rPr lang="en-US" dirty="0">
                <a:solidFill>
                  <a:schemeClr val="bg1"/>
                </a:solidFill>
                <a:latin typeface="Times New Roman"/>
                <a:ea typeface="+mj-lt"/>
                <a:cs typeface="+mj-lt"/>
              </a:rPr>
              <a:t>Adjusted S3 permissions and IAM roles manually</a:t>
            </a:r>
            <a:endParaRPr lang="en-US" dirty="0">
              <a:solidFill>
                <a:schemeClr val="bg1"/>
              </a:solidFill>
              <a:latin typeface="Times New Roman"/>
              <a:cs typeface="Times New Roman"/>
            </a:endParaRPr>
          </a:p>
          <a:p>
            <a:r>
              <a:rPr lang="en-US" dirty="0">
                <a:solidFill>
                  <a:schemeClr val="bg1"/>
                </a:solidFill>
                <a:latin typeface="Times New Roman"/>
                <a:ea typeface="+mj-lt"/>
                <a:cs typeface="+mj-lt"/>
              </a:rPr>
              <a:t>Bonus Work:</a:t>
            </a:r>
            <a:endParaRPr lang="en-US" dirty="0">
              <a:solidFill>
                <a:schemeClr val="bg1"/>
              </a:solidFill>
              <a:latin typeface="Times New Roman"/>
              <a:cs typeface="Times New Roman"/>
            </a:endParaRPr>
          </a:p>
          <a:p>
            <a:pPr marL="380365" lvl="1" indent="-342265">
              <a:buFont typeface="Courier New" charset="2"/>
              <a:buChar char="o"/>
            </a:pPr>
            <a:r>
              <a:rPr lang="en-US" dirty="0">
                <a:solidFill>
                  <a:schemeClr val="bg1"/>
                </a:solidFill>
                <a:latin typeface="Times New Roman"/>
                <a:ea typeface="+mj-lt"/>
                <a:cs typeface="+mj-lt"/>
              </a:rPr>
              <a:t>Designed a Lambda function to automate RDS snapshot backups to S3 (not executed due to restricted IAM permissions)</a:t>
            </a:r>
            <a:endParaRPr lang="en-US" dirty="0">
              <a:solidFill>
                <a:schemeClr val="bg1"/>
              </a:solidFill>
              <a:latin typeface="Times New Roman"/>
              <a:cs typeface="Times New Roman"/>
            </a:endParaRPr>
          </a:p>
          <a:p>
            <a:pPr marL="380365" lvl="1" indent="-342265">
              <a:buClr>
                <a:srgbClr val="8AD0D6"/>
              </a:buClr>
              <a:buFont typeface="Courier New" charset="2"/>
              <a:buChar char="o"/>
            </a:pPr>
            <a:endParaRPr lang="en-US" dirty="0">
              <a:solidFill>
                <a:schemeClr val="bg1"/>
              </a:solidFill>
              <a:latin typeface="Times New Roman"/>
              <a:ea typeface="+mj-lt"/>
              <a:cs typeface="+mj-lt"/>
            </a:endParaRPr>
          </a:p>
          <a:p>
            <a:pPr marL="0" indent="0">
              <a:buNone/>
            </a:pPr>
            <a:r>
              <a:rPr lang="en-US" dirty="0">
                <a:solidFill>
                  <a:schemeClr val="bg1"/>
                </a:solidFill>
                <a:latin typeface="Times New Roman"/>
                <a:ea typeface="+mj-lt"/>
                <a:cs typeface="+mj-lt"/>
              </a:rPr>
              <a:t>Tools Used:</a:t>
            </a:r>
            <a:endParaRPr lang="en-US" dirty="0">
              <a:solidFill>
                <a:schemeClr val="bg1"/>
              </a:solidFill>
              <a:latin typeface="Times New Roman"/>
              <a:cs typeface="Times New Roman"/>
            </a:endParaRPr>
          </a:p>
          <a:p>
            <a:pPr marL="0" indent="0">
              <a:buNone/>
            </a:pPr>
            <a:r>
              <a:rPr lang="en-US" dirty="0">
                <a:solidFill>
                  <a:schemeClr val="bg1"/>
                </a:solidFill>
                <a:latin typeface="Times New Roman"/>
                <a:ea typeface="+mj-lt"/>
                <a:cs typeface="+mj-lt"/>
              </a:rPr>
              <a:t>AWS Console, </a:t>
            </a:r>
            <a:r>
              <a:rPr lang="en-US" dirty="0" err="1">
                <a:solidFill>
                  <a:schemeClr val="bg1"/>
                </a:solidFill>
                <a:latin typeface="Times New Roman"/>
                <a:ea typeface="+mj-lt"/>
                <a:cs typeface="+mj-lt"/>
              </a:rPr>
              <a:t>EventBridge</a:t>
            </a:r>
            <a:r>
              <a:rPr lang="en-US" dirty="0">
                <a:solidFill>
                  <a:schemeClr val="bg1"/>
                </a:solidFill>
                <a:latin typeface="Times New Roman"/>
                <a:ea typeface="+mj-lt"/>
                <a:cs typeface="+mj-lt"/>
              </a:rPr>
              <a:t> (for scheduling), CloudWatch, IAM</a:t>
            </a:r>
            <a:endParaRPr lang="en-US" dirty="0">
              <a:solidFill>
                <a:schemeClr val="bg1"/>
              </a:solidFill>
              <a:latin typeface="Times New Roman"/>
              <a:cs typeface="Times New Roman"/>
            </a:endParaRPr>
          </a:p>
          <a:p>
            <a:pPr marL="0" indent="0">
              <a:buClr>
                <a:srgbClr val="8AD0D6"/>
              </a:buClr>
              <a:buNone/>
            </a:pPr>
            <a:endParaRPr lang="en-US" dirty="0">
              <a:solidFill>
                <a:schemeClr val="bg1"/>
              </a:solidFill>
              <a:latin typeface="Times New Roman"/>
              <a:cs typeface="Times New Roman"/>
            </a:endParaRPr>
          </a:p>
        </p:txBody>
      </p:sp>
      <p:grpSp>
        <p:nvGrpSpPr>
          <p:cNvPr id="22" name="Graphic 185">
            <a:extLst>
              <a:ext uri="{FF2B5EF4-FFF2-40B4-BE49-F238E27FC236}">
                <a16:creationId xmlns:a16="http://schemas.microsoft.com/office/drawing/2014/main" id="{582A903B-6B78-4F0A-B7C9-3D80499020B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428634" y="5987064"/>
            <a:ext cx="1054466" cy="469689"/>
            <a:chOff x="9841624" y="4115729"/>
            <a:chExt cx="602169" cy="268223"/>
          </a:xfrm>
          <a:solidFill>
            <a:schemeClr val="bg1"/>
          </a:solidFill>
        </p:grpSpPr>
        <p:sp>
          <p:nvSpPr>
            <p:cNvPr id="23" name="Freeform: Shape 22">
              <a:extLst>
                <a:ext uri="{FF2B5EF4-FFF2-40B4-BE49-F238E27FC236}">
                  <a16:creationId xmlns:a16="http://schemas.microsoft.com/office/drawing/2014/main" id="{D510EA93-8F64-42C8-A630-D449506E95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06CB53FC-E4DA-4001-928B-9998A85EA5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D210B969-4FDF-4AAC-9397-63D5434958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570B3EF0-84EA-4F47-86A3-1EA1F644A4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259369A8-EF57-42A1-8EC8-F6A9F92A3A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21733336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 name="Title 1">
            <a:extLst>
              <a:ext uri="{FF2B5EF4-FFF2-40B4-BE49-F238E27FC236}">
                <a16:creationId xmlns:a16="http://schemas.microsoft.com/office/drawing/2014/main" id="{FCBE5984-1129-6264-FD83-0B5F0E7041E9}"/>
              </a:ext>
            </a:extLst>
          </p:cNvPr>
          <p:cNvSpPr>
            <a:spLocks noGrp="1"/>
          </p:cNvSpPr>
          <p:nvPr>
            <p:ph type="title"/>
          </p:nvPr>
        </p:nvSpPr>
        <p:spPr>
          <a:xfrm>
            <a:off x="1014141" y="1450655"/>
            <a:ext cx="3932030" cy="3956690"/>
          </a:xfrm>
        </p:spPr>
        <p:txBody>
          <a:bodyPr anchor="ctr">
            <a:normAutofit/>
          </a:bodyPr>
          <a:lstStyle/>
          <a:p>
            <a:r>
              <a:rPr lang="en-US" sz="3200" b="1" dirty="0">
                <a:solidFill>
                  <a:schemeClr val="bg1"/>
                </a:solidFill>
                <a:latin typeface="Times New Roman" panose="02020603050405020304" pitchFamily="18" charset="0"/>
                <a:ea typeface="+mj-lt"/>
                <a:cs typeface="Times New Roman" panose="02020603050405020304" pitchFamily="18" charset="0"/>
              </a:rPr>
              <a:t>Advanced AWS Load Balancer Integration</a:t>
            </a:r>
            <a:endParaRPr lang="en-US" sz="6200" dirty="0">
              <a:solidFill>
                <a:schemeClr val="bg1"/>
              </a:solidFill>
            </a:endParaRPr>
          </a:p>
        </p:txBody>
      </p:sp>
      <p:cxnSp>
        <p:nvCxnSpPr>
          <p:cNvPr id="10" name="Straight Connector 9">
            <a:extLst>
              <a:ext uri="{FF2B5EF4-FFF2-40B4-BE49-F238E27FC236}">
                <a16:creationId xmlns:a16="http://schemas.microsoft.com/office/drawing/2014/main" id="{067633D1-6EE6-4118-B9F0-B363477BEE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14141" y="1450655"/>
            <a:ext cx="393203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AD7FFC6-42A9-49CB-B5E9-B3F6B038331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14141" y="5408571"/>
            <a:ext cx="393203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3B5986A9-EE01-2805-DF38-851FD14A7F30}"/>
              </a:ext>
            </a:extLst>
          </p:cNvPr>
          <p:cNvSpPr>
            <a:spLocks noGrp="1"/>
          </p:cNvSpPr>
          <p:nvPr>
            <p:ph idx="1"/>
          </p:nvPr>
        </p:nvSpPr>
        <p:spPr>
          <a:xfrm>
            <a:off x="6096000" y="1108061"/>
            <a:ext cx="5008901" cy="4571972"/>
          </a:xfrm>
        </p:spPr>
        <p:txBody>
          <a:bodyPr anchor="ctr">
            <a:normAutofit lnSpcReduction="10000"/>
          </a:bodyPr>
          <a:lstStyle/>
          <a:p>
            <a:r>
              <a:rPr lang="en-US" sz="2000" b="1" dirty="0">
                <a:solidFill>
                  <a:schemeClr val="bg1"/>
                </a:solidFill>
                <a:latin typeface="Times New Roman" panose="02020603050405020304" pitchFamily="18" charset="0"/>
                <a:ea typeface="+mn-lt"/>
                <a:cs typeface="Times New Roman" panose="02020603050405020304" pitchFamily="18" charset="0"/>
              </a:rPr>
              <a:t>ELB Setup Process:</a:t>
            </a:r>
            <a:endParaRPr lang="en-US" sz="2000" dirty="0">
              <a:solidFill>
                <a:schemeClr val="bg1"/>
              </a:solidFill>
              <a:latin typeface="Times New Roman" panose="02020603050405020304" pitchFamily="18" charset="0"/>
              <a:cs typeface="Times New Roman" panose="02020603050405020304" pitchFamily="18" charset="0"/>
            </a:endParaRPr>
          </a:p>
          <a:p>
            <a:pPr lvl="1"/>
            <a:r>
              <a:rPr lang="en-US" sz="2000" dirty="0">
                <a:solidFill>
                  <a:schemeClr val="bg1"/>
                </a:solidFill>
                <a:latin typeface="Times New Roman" panose="02020603050405020304" pitchFamily="18" charset="0"/>
                <a:ea typeface="+mn-lt"/>
                <a:cs typeface="Times New Roman" panose="02020603050405020304" pitchFamily="18" charset="0"/>
              </a:rPr>
              <a:t>Created ELB in AWS Console via EC2 Dashboard.</a:t>
            </a:r>
            <a:endParaRPr lang="en-US" dirty="0">
              <a:latin typeface="Times New Roman" panose="02020603050405020304" pitchFamily="18" charset="0"/>
              <a:cs typeface="Times New Roman" panose="02020603050405020304" pitchFamily="18" charset="0"/>
            </a:endParaRPr>
          </a:p>
          <a:p>
            <a:pPr lvl="1"/>
            <a:r>
              <a:rPr lang="en-US" sz="2000" dirty="0">
                <a:solidFill>
                  <a:schemeClr val="bg1"/>
                </a:solidFill>
                <a:latin typeface="Times New Roman" panose="02020603050405020304" pitchFamily="18" charset="0"/>
                <a:ea typeface="+mn-lt"/>
                <a:cs typeface="Times New Roman" panose="02020603050405020304" pitchFamily="18" charset="0"/>
              </a:rPr>
              <a:t>Configured target groups and health checks.</a:t>
            </a:r>
            <a:endParaRPr lang="en-US" dirty="0">
              <a:latin typeface="Times New Roman" panose="02020603050405020304" pitchFamily="18" charset="0"/>
              <a:cs typeface="Times New Roman" panose="02020603050405020304" pitchFamily="18" charset="0"/>
            </a:endParaRPr>
          </a:p>
          <a:p>
            <a:pPr lvl="1"/>
            <a:r>
              <a:rPr lang="en-US" sz="2000" dirty="0">
                <a:solidFill>
                  <a:schemeClr val="bg1"/>
                </a:solidFill>
                <a:latin typeface="Times New Roman" panose="02020603050405020304" pitchFamily="18" charset="0"/>
                <a:ea typeface="+mn-lt"/>
                <a:cs typeface="Times New Roman" panose="02020603050405020304" pitchFamily="18" charset="0"/>
              </a:rPr>
              <a:t>Adjusted security groups and IAM roles.</a:t>
            </a:r>
            <a:endParaRPr lang="en-US" dirty="0">
              <a:latin typeface="Times New Roman" panose="02020603050405020304" pitchFamily="18" charset="0"/>
              <a:cs typeface="Times New Roman" panose="02020603050405020304" pitchFamily="18" charset="0"/>
            </a:endParaRPr>
          </a:p>
          <a:p>
            <a:pPr lvl="1"/>
            <a:r>
              <a:rPr lang="en-US" sz="2000" dirty="0">
                <a:solidFill>
                  <a:schemeClr val="bg1"/>
                </a:solidFill>
                <a:latin typeface="Times New Roman" panose="02020603050405020304" pitchFamily="18" charset="0"/>
                <a:ea typeface="+mn-lt"/>
                <a:cs typeface="Times New Roman" panose="02020603050405020304" pitchFamily="18" charset="0"/>
              </a:rPr>
              <a:t>Validated setup using the ELB DNS.</a:t>
            </a:r>
            <a:endParaRPr lang="en-US" dirty="0">
              <a:latin typeface="Times New Roman" panose="02020603050405020304" pitchFamily="18" charset="0"/>
              <a:cs typeface="Times New Roman" panose="02020603050405020304" pitchFamily="18" charset="0"/>
            </a:endParaRPr>
          </a:p>
          <a:p>
            <a:r>
              <a:rPr lang="en-US" sz="2000" b="1" dirty="0">
                <a:solidFill>
                  <a:schemeClr val="bg1"/>
                </a:solidFill>
                <a:latin typeface="Times New Roman" panose="02020603050405020304" pitchFamily="18" charset="0"/>
                <a:ea typeface="+mn-lt"/>
                <a:cs typeface="Times New Roman" panose="02020603050405020304" pitchFamily="18" charset="0"/>
              </a:rPr>
              <a:t>Impact:</a:t>
            </a:r>
            <a:endParaRPr lang="en-US" dirty="0">
              <a:latin typeface="Times New Roman" panose="02020603050405020304" pitchFamily="18" charset="0"/>
              <a:cs typeface="Times New Roman" panose="02020603050405020304" pitchFamily="18" charset="0"/>
            </a:endParaRPr>
          </a:p>
          <a:p>
            <a:pPr lvl="1"/>
            <a:r>
              <a:rPr lang="en-US" sz="2000" b="1" dirty="0">
                <a:solidFill>
                  <a:schemeClr val="bg1"/>
                </a:solidFill>
                <a:latin typeface="Times New Roman" panose="02020603050405020304" pitchFamily="18" charset="0"/>
                <a:ea typeface="+mn-lt"/>
                <a:cs typeface="Times New Roman" panose="02020603050405020304" pitchFamily="18" charset="0"/>
              </a:rPr>
              <a:t>Fault Tolerance:</a:t>
            </a:r>
            <a:r>
              <a:rPr lang="en-US" sz="2000" dirty="0">
                <a:solidFill>
                  <a:schemeClr val="bg1"/>
                </a:solidFill>
                <a:latin typeface="Times New Roman" panose="02020603050405020304" pitchFamily="18" charset="0"/>
                <a:ea typeface="+mn-lt"/>
                <a:cs typeface="Times New Roman" panose="02020603050405020304" pitchFamily="18" charset="0"/>
              </a:rPr>
              <a:t> Redirects traffic from unhealthy to healthy instances.</a:t>
            </a:r>
            <a:endParaRPr lang="en-US" dirty="0">
              <a:latin typeface="Times New Roman" panose="02020603050405020304" pitchFamily="18" charset="0"/>
              <a:cs typeface="Times New Roman" panose="02020603050405020304" pitchFamily="18" charset="0"/>
            </a:endParaRPr>
          </a:p>
          <a:p>
            <a:pPr lvl="1"/>
            <a:r>
              <a:rPr lang="en-US" sz="2000" b="1" dirty="0">
                <a:solidFill>
                  <a:schemeClr val="bg1"/>
                </a:solidFill>
                <a:latin typeface="Times New Roman" panose="02020603050405020304" pitchFamily="18" charset="0"/>
                <a:ea typeface="+mn-lt"/>
                <a:cs typeface="Times New Roman" panose="02020603050405020304" pitchFamily="18" charset="0"/>
              </a:rPr>
              <a:t>Scalability:</a:t>
            </a:r>
            <a:r>
              <a:rPr lang="en-US" sz="2000" dirty="0">
                <a:solidFill>
                  <a:schemeClr val="bg1"/>
                </a:solidFill>
                <a:latin typeface="Times New Roman" panose="02020603050405020304" pitchFamily="18" charset="0"/>
                <a:ea typeface="+mn-lt"/>
                <a:cs typeface="Times New Roman" panose="02020603050405020304" pitchFamily="18" charset="0"/>
              </a:rPr>
              <a:t> Auto Scaling integration adjusts capacity on demand.</a:t>
            </a:r>
            <a:endParaRPr lang="en-US" dirty="0">
              <a:latin typeface="Times New Roman" panose="02020603050405020304" pitchFamily="18" charset="0"/>
              <a:cs typeface="Times New Roman" panose="02020603050405020304" pitchFamily="18" charset="0"/>
            </a:endParaRPr>
          </a:p>
          <a:p>
            <a:pPr lvl="1"/>
            <a:r>
              <a:rPr lang="en-US" sz="2000" b="1" dirty="0">
                <a:solidFill>
                  <a:schemeClr val="bg1"/>
                </a:solidFill>
                <a:latin typeface="Times New Roman" panose="02020603050405020304" pitchFamily="18" charset="0"/>
                <a:ea typeface="+mn-lt"/>
                <a:cs typeface="Times New Roman" panose="02020603050405020304" pitchFamily="18" charset="0"/>
              </a:rPr>
              <a:t>Security:</a:t>
            </a:r>
            <a:r>
              <a:rPr lang="en-US" sz="2000" dirty="0">
                <a:solidFill>
                  <a:schemeClr val="bg1"/>
                </a:solidFill>
                <a:latin typeface="Times New Roman" panose="02020603050405020304" pitchFamily="18" charset="0"/>
                <a:ea typeface="+mn-lt"/>
                <a:cs typeface="Times New Roman" panose="02020603050405020304" pitchFamily="18" charset="0"/>
              </a:rPr>
              <a:t> Supports TLS termination, integrates with AWS Shield.</a:t>
            </a:r>
            <a:endParaRPr lang="en-US" sz="20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132663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B7BA26-411D-115A-E518-2218DD08420A}"/>
              </a:ext>
            </a:extLst>
          </p:cNvPr>
          <p:cNvSpPr>
            <a:spLocks noGrp="1"/>
          </p:cNvSpPr>
          <p:nvPr>
            <p:ph type="title"/>
          </p:nvPr>
        </p:nvSpPr>
        <p:spPr>
          <a:xfrm>
            <a:off x="5868557" y="1138036"/>
            <a:ext cx="5444382" cy="1402470"/>
          </a:xfrm>
        </p:spPr>
        <p:txBody>
          <a:bodyPr vert="horz" lIns="91440" tIns="45720" rIns="91440" bIns="45720" rtlCol="0" anchor="t">
            <a:normAutofit/>
          </a:bodyPr>
          <a:lstStyle/>
          <a:p>
            <a:pPr algn="ctr"/>
            <a:r>
              <a:rPr lang="en-US" sz="3200" b="1" dirty="0">
                <a:solidFill>
                  <a:schemeClr val="bg1"/>
                </a:solidFill>
                <a:latin typeface="Times New Roman" panose="02020603050405020304" pitchFamily="18" charset="0"/>
                <a:cs typeface="Times New Roman" panose="02020603050405020304" pitchFamily="18" charset="0"/>
              </a:rPr>
              <a:t>Autoscaling for Social Media Platforms</a:t>
            </a:r>
            <a:endParaRPr lang="en-US" sz="3200" dirty="0">
              <a:latin typeface="Times New Roman" panose="02020603050405020304" pitchFamily="18" charset="0"/>
              <a:cs typeface="Times New Roman" panose="02020603050405020304" pitchFamily="18" charset="0"/>
            </a:endParaRPr>
          </a:p>
        </p:txBody>
      </p:sp>
      <p:pic>
        <p:nvPicPr>
          <p:cNvPr id="4" name="Content Placeholder 3" descr="A screenshot of a mobile app&#10;&#10;AI-generated content may be incorrect.">
            <a:extLst>
              <a:ext uri="{FF2B5EF4-FFF2-40B4-BE49-F238E27FC236}">
                <a16:creationId xmlns:a16="http://schemas.microsoft.com/office/drawing/2014/main" id="{6A157018-A151-352A-0EA4-BADF9C09DA0F}"/>
              </a:ext>
            </a:extLst>
          </p:cNvPr>
          <p:cNvPicPr>
            <a:picLocks noGrp="1" noChangeAspect="1"/>
          </p:cNvPicPr>
          <p:nvPr>
            <p:ph idx="1"/>
          </p:nvPr>
        </p:nvPicPr>
        <p:blipFill>
          <a:blip r:embed="rId2"/>
          <a:srcRect t="11133" r="1" b="1"/>
          <a:stretch/>
        </p:blipFill>
        <p:spPr>
          <a:xfrm>
            <a:off x="-1" y="10"/>
            <a:ext cx="5151179" cy="6857990"/>
          </a:xfrm>
          <a:prstGeom prst="rect">
            <a:avLst/>
          </a:prstGeom>
        </p:spPr>
      </p:pic>
      <p:cxnSp>
        <p:nvCxnSpPr>
          <p:cNvPr id="24" name="Straight Connector 23">
            <a:extLst>
              <a:ext uri="{FF2B5EF4-FFF2-40B4-BE49-F238E27FC236}">
                <a16:creationId xmlns:a16="http://schemas.microsoft.com/office/drawing/2014/main" id="{1503BFE4-729B-D9D0-C17B-501E6AF112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971697"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49135341-E728-1344-E059-AF2037958CFC}"/>
              </a:ext>
            </a:extLst>
          </p:cNvPr>
          <p:cNvSpPr txBox="1"/>
          <p:nvPr/>
        </p:nvSpPr>
        <p:spPr>
          <a:xfrm>
            <a:off x="5868557" y="2807395"/>
            <a:ext cx="5444382" cy="3591207"/>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fontScale="92500" lnSpcReduction="20000"/>
          </a:bodyPr>
          <a:lstStyle/>
          <a:p>
            <a:pPr indent="-228600">
              <a:lnSpc>
                <a:spcPct val="150000"/>
              </a:lnSpc>
              <a:spcAft>
                <a:spcPts val="600"/>
              </a:spcAft>
              <a:buFont typeface="Arial" panose="020B0604020202020204" pitchFamily="34" charset="0"/>
              <a:buChar char="•"/>
            </a:pPr>
            <a:r>
              <a:rPr lang="en-US" sz="2000" spc="-36" dirty="0">
                <a:solidFill>
                  <a:schemeClr val="bg1"/>
                </a:solidFill>
                <a:latin typeface="Times New Roman" panose="02020603050405020304" pitchFamily="18" charset="0"/>
                <a:cs typeface="Times New Roman" panose="02020603050405020304" pitchFamily="18" charset="0"/>
              </a:rPr>
              <a:t>Autoscaling is crucial for social media platforms to adjust resource utilization and performance based on varying traffic loads. It ensures the platform maintains performance while optimizing costs during different load conditions. AWS autoscaling optimizes performance by automatically managing the number of demanding instances, addressing resource over-provisioning and enabling optimal operation regardless of traffic pattern changes.</a:t>
            </a:r>
          </a:p>
        </p:txBody>
      </p:sp>
    </p:spTree>
    <p:extLst>
      <p:ext uri="{BB962C8B-B14F-4D97-AF65-F5344CB8AC3E}">
        <p14:creationId xmlns:p14="http://schemas.microsoft.com/office/powerpoint/2010/main" val="40992379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0" name="Rectangle 29">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31" name="Rectangle 30">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CA33A4E-A6BF-9B01-7951-43C44A756362}"/>
              </a:ext>
            </a:extLst>
          </p:cNvPr>
          <p:cNvSpPr>
            <a:spLocks noGrp="1"/>
          </p:cNvSpPr>
          <p:nvPr>
            <p:ph type="title"/>
          </p:nvPr>
        </p:nvSpPr>
        <p:spPr>
          <a:xfrm>
            <a:off x="1115568" y="548640"/>
            <a:ext cx="10168128" cy="1179576"/>
          </a:xfrm>
        </p:spPr>
        <p:txBody>
          <a:bodyPr>
            <a:normAutofit/>
          </a:bodyPr>
          <a:lstStyle/>
          <a:p>
            <a:pPr algn="ctr"/>
            <a:r>
              <a:rPr lang="en-US" sz="4000" b="1" dirty="0">
                <a:solidFill>
                  <a:schemeClr val="bg1"/>
                </a:solidFill>
                <a:latin typeface="Times New Roman"/>
                <a:cs typeface="Times New Roman"/>
              </a:rPr>
              <a:t>Creating an Auto Scaling Group</a:t>
            </a:r>
            <a:endParaRPr lang="en-US" sz="4000" dirty="0"/>
          </a:p>
        </p:txBody>
      </p:sp>
      <p:sp>
        <p:nvSpPr>
          <p:cNvPr id="32" name="Rectangle 31">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3" name="Content Placeholder 5">
            <a:extLst>
              <a:ext uri="{FF2B5EF4-FFF2-40B4-BE49-F238E27FC236}">
                <a16:creationId xmlns:a16="http://schemas.microsoft.com/office/drawing/2014/main" id="{B7E4CB11-53F3-369F-20E5-B8E259A4996E}"/>
              </a:ext>
            </a:extLst>
          </p:cNvPr>
          <p:cNvSpPr>
            <a:spLocks noGrp="1"/>
          </p:cNvSpPr>
          <p:nvPr>
            <p:ph idx="1"/>
          </p:nvPr>
        </p:nvSpPr>
        <p:spPr>
          <a:xfrm>
            <a:off x="1115568" y="2375457"/>
            <a:ext cx="10168128" cy="4125891"/>
          </a:xfrm>
        </p:spPr>
        <p:txBody>
          <a:bodyPr vert="horz" lIns="91440" tIns="45720" rIns="91440" bIns="45720" rtlCol="0" anchor="t">
            <a:normAutofit/>
          </a:bodyPr>
          <a:lstStyle/>
          <a:p>
            <a:r>
              <a:rPr lang="en-US" sz="1900" dirty="0">
                <a:solidFill>
                  <a:schemeClr val="bg1"/>
                </a:solidFill>
                <a:latin typeface="Times New Roman"/>
                <a:cs typeface="Times New Roman"/>
              </a:rPr>
              <a:t>Launch Template</a:t>
            </a:r>
          </a:p>
          <a:p>
            <a:pPr marL="0" indent="0">
              <a:buNone/>
            </a:pPr>
            <a:r>
              <a:rPr lang="en-US" sz="1900" dirty="0">
                <a:solidFill>
                  <a:schemeClr val="bg1"/>
                </a:solidFill>
                <a:latin typeface="Times New Roman"/>
                <a:cs typeface="Times New Roman"/>
              </a:rPr>
              <a:t>The process starts with creating a launch template to configure the AMI and instance type. This includes establishing security groups for controlling traffic load and an automated startup script to provision new instances automatically.</a:t>
            </a:r>
          </a:p>
          <a:p>
            <a:r>
              <a:rPr lang="en-US" sz="1900" dirty="0">
                <a:solidFill>
                  <a:schemeClr val="bg1"/>
                </a:solidFill>
                <a:latin typeface="Times New Roman"/>
                <a:cs typeface="Times New Roman"/>
              </a:rPr>
              <a:t>Autoscaling Group (ASG)</a:t>
            </a:r>
          </a:p>
          <a:p>
            <a:pPr marL="0" indent="0">
              <a:buNone/>
            </a:pPr>
            <a:r>
              <a:rPr lang="en-US" sz="1900" dirty="0">
                <a:solidFill>
                  <a:schemeClr val="bg1"/>
                </a:solidFill>
                <a:latin typeface="Times New Roman"/>
                <a:cs typeface="Times New Roman"/>
              </a:rPr>
              <a:t>The launch template sets the stage for creating the ASG with specified minimal and maximal instance numbers. Instances are placed in multiple Availability Zones (AZs) to increase reliability and fault tolerance.</a:t>
            </a:r>
          </a:p>
          <a:p>
            <a:r>
              <a:rPr lang="en-US" sz="1900" dirty="0">
                <a:solidFill>
                  <a:schemeClr val="bg1"/>
                </a:solidFill>
                <a:latin typeface="Times New Roman"/>
                <a:cs typeface="Times New Roman"/>
              </a:rPr>
              <a:t>Elastic Load Balancer (ELB)</a:t>
            </a:r>
          </a:p>
          <a:p>
            <a:pPr marL="0" indent="0">
              <a:buNone/>
            </a:pPr>
            <a:r>
              <a:rPr lang="en-US" sz="1900" dirty="0">
                <a:solidFill>
                  <a:schemeClr val="bg1"/>
                </a:solidFill>
                <a:latin typeface="Times New Roman"/>
                <a:cs typeface="Times New Roman"/>
              </a:rPr>
              <a:t>The autoscaling group is connected to an Elastic Load Balancer (ELB) to optimize load balancing in varied conditions by evenly distributing traffic.</a:t>
            </a:r>
            <a:endParaRPr lang="en-US" sz="1900" dirty="0"/>
          </a:p>
        </p:txBody>
      </p:sp>
    </p:spTree>
    <p:extLst>
      <p:ext uri="{BB962C8B-B14F-4D97-AF65-F5344CB8AC3E}">
        <p14:creationId xmlns:p14="http://schemas.microsoft.com/office/powerpoint/2010/main" val="7756072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FA4D0C6-4AE6-1EA1-AE1C-4CBBA5F3D72F}"/>
              </a:ext>
            </a:extLst>
          </p:cNvPr>
          <p:cNvSpPr>
            <a:spLocks noGrp="1"/>
          </p:cNvSpPr>
          <p:nvPr>
            <p:ph idx="1"/>
          </p:nvPr>
        </p:nvSpPr>
        <p:spPr>
          <a:xfrm>
            <a:off x="1618061" y="1092652"/>
            <a:ext cx="4283681" cy="2165101"/>
          </a:xfrm>
        </p:spPr>
        <p:txBody>
          <a:bodyPr vert="horz" lIns="91440" tIns="45720" rIns="91440" bIns="45720" rtlCol="0" anchor="t">
            <a:noAutofit/>
          </a:bodyPr>
          <a:lstStyle/>
          <a:p>
            <a:pPr marL="0" indent="0">
              <a:buNone/>
            </a:pPr>
            <a:endParaRPr lang="en-US" sz="1800" b="1" dirty="0">
              <a:latin typeface="Times New Roman" panose="02020603050405020304" pitchFamily="18" charset="0"/>
              <a:cs typeface="Times New Roman" panose="02020603050405020304" pitchFamily="18" charset="0"/>
            </a:endParaRPr>
          </a:p>
          <a:p>
            <a:pPr marL="0" indent="0">
              <a:buNone/>
            </a:pPr>
            <a:r>
              <a:rPr lang="en-US" sz="1800" b="1" dirty="0">
                <a:solidFill>
                  <a:schemeClr val="bg1"/>
                </a:solidFill>
                <a:latin typeface="Times New Roman" panose="02020603050405020304" pitchFamily="18" charset="0"/>
                <a:cs typeface="Times New Roman" panose="02020603050405020304" pitchFamily="18" charset="0"/>
              </a:rPr>
              <a:t>Real-Time Metrics</a:t>
            </a:r>
            <a:endParaRPr lang="en-US" sz="1800" dirty="0">
              <a:solidFill>
                <a:schemeClr val="bg1"/>
              </a:solidFill>
              <a:latin typeface="Times New Roman" panose="02020603050405020304" pitchFamily="18" charset="0"/>
              <a:cs typeface="Times New Roman" panose="02020603050405020304" pitchFamily="18" charset="0"/>
            </a:endParaRPr>
          </a:p>
          <a:p>
            <a:pPr marL="0" indent="0">
              <a:buNone/>
            </a:pPr>
            <a:r>
              <a:rPr lang="en-US" sz="1800" dirty="0">
                <a:solidFill>
                  <a:schemeClr val="bg1"/>
                </a:solidFill>
                <a:latin typeface="Times New Roman" panose="02020603050405020304" pitchFamily="18" charset="0"/>
                <a:cs typeface="Times New Roman" panose="02020603050405020304" pitchFamily="18" charset="0"/>
              </a:rPr>
              <a:t>Set real-time metrics to determine the number of instances provisioned and de-provisioned. For example, launch an additional instance if CPU utilization exceeds 80% for three minutes</a:t>
            </a:r>
          </a:p>
          <a:p>
            <a:pPr marL="0" indent="0">
              <a:buNone/>
            </a:pPr>
            <a:endParaRPr lang="en-US" sz="1800" b="1" dirty="0">
              <a:latin typeface="Times New Roman" panose="02020603050405020304" pitchFamily="18" charset="0"/>
              <a:cs typeface="Times New Roman" panose="02020603050405020304" pitchFamily="18" charset="0"/>
            </a:endParaRPr>
          </a:p>
          <a:p>
            <a:pPr marL="0" indent="0">
              <a:buNone/>
            </a:pPr>
            <a:r>
              <a:rPr lang="en-US" sz="1800" b="1" dirty="0">
                <a:solidFill>
                  <a:schemeClr val="bg1"/>
                </a:solidFill>
                <a:latin typeface="Times New Roman" panose="02020603050405020304" pitchFamily="18" charset="0"/>
                <a:cs typeface="Times New Roman" panose="02020603050405020304" pitchFamily="18" charset="0"/>
              </a:rPr>
              <a:t>Cost Optimization</a:t>
            </a:r>
            <a:endParaRPr lang="en-US" sz="1800" dirty="0">
              <a:solidFill>
                <a:schemeClr val="bg1"/>
              </a:solidFill>
              <a:latin typeface="Times New Roman" panose="02020603050405020304" pitchFamily="18" charset="0"/>
              <a:cs typeface="Times New Roman" panose="02020603050405020304" pitchFamily="18" charset="0"/>
            </a:endParaRPr>
          </a:p>
          <a:p>
            <a:pPr marL="0" indent="0">
              <a:buNone/>
            </a:pPr>
            <a:r>
              <a:rPr lang="en-US" sz="1800" dirty="0">
                <a:solidFill>
                  <a:schemeClr val="bg1"/>
                </a:solidFill>
                <a:latin typeface="Times New Roman" panose="02020603050405020304" pitchFamily="18" charset="0"/>
                <a:cs typeface="Times New Roman" panose="02020603050405020304" pitchFamily="18" charset="0"/>
              </a:rPr>
              <a:t>Terminate excess instances when CPU utilization drops below 20% for five minutes to optimize costs.</a:t>
            </a:r>
          </a:p>
          <a:p>
            <a:pPr marL="0" indent="0">
              <a:buNone/>
            </a:pPr>
            <a:endParaRPr lang="en-US" sz="1800" b="1" dirty="0">
              <a:latin typeface="Times New Roman" panose="02020603050405020304" pitchFamily="18" charset="0"/>
              <a:cs typeface="Times New Roman" panose="02020603050405020304" pitchFamily="18" charset="0"/>
            </a:endParaRPr>
          </a:p>
          <a:p>
            <a:pPr marL="0" indent="0">
              <a:buNone/>
            </a:pPr>
            <a:r>
              <a:rPr lang="en-US" sz="1800" b="1" dirty="0">
                <a:solidFill>
                  <a:schemeClr val="bg1"/>
                </a:solidFill>
                <a:latin typeface="Times New Roman" panose="02020603050405020304" pitchFamily="18" charset="0"/>
                <a:cs typeface="Times New Roman" panose="02020603050405020304" pitchFamily="18" charset="0"/>
              </a:rPr>
              <a:t>Scheduled Scaling</a:t>
            </a:r>
            <a:endParaRPr lang="en-US" sz="1800" dirty="0">
              <a:solidFill>
                <a:schemeClr val="bg1"/>
              </a:solidFill>
              <a:latin typeface="Times New Roman" panose="02020603050405020304" pitchFamily="18" charset="0"/>
              <a:cs typeface="Times New Roman" panose="02020603050405020304" pitchFamily="18" charset="0"/>
            </a:endParaRPr>
          </a:p>
          <a:p>
            <a:pPr marL="0" indent="0">
              <a:buNone/>
            </a:pPr>
            <a:r>
              <a:rPr lang="en-US" sz="1800" dirty="0">
                <a:solidFill>
                  <a:schemeClr val="bg1"/>
                </a:solidFill>
                <a:latin typeface="Times New Roman" panose="02020603050405020304" pitchFamily="18" charset="0"/>
                <a:cs typeface="Times New Roman" panose="02020603050405020304" pitchFamily="18" charset="0"/>
              </a:rPr>
              <a:t>Define scaling actions based on monitoring usage trends, such as increasing instances during peak hours and decreasing them during low activity periods.</a:t>
            </a:r>
            <a:endParaRPr lang="en-US" sz="1400" dirty="0">
              <a:latin typeface="Times New Roman" panose="02020603050405020304" pitchFamily="18" charset="0"/>
              <a:cs typeface="Times New Roman" panose="02020603050405020304" pitchFamily="18" charset="0"/>
            </a:endParaRPr>
          </a:p>
        </p:txBody>
      </p:sp>
      <p:pic>
        <p:nvPicPr>
          <p:cNvPr id="4" name="Picture 3" descr="A purple and black rectangle with a number&#10;&#10;AI-generated content may be incorrect.">
            <a:extLst>
              <a:ext uri="{FF2B5EF4-FFF2-40B4-BE49-F238E27FC236}">
                <a16:creationId xmlns:a16="http://schemas.microsoft.com/office/drawing/2014/main" id="{73BFFD79-9D78-6204-41F3-7552F85465FA}"/>
              </a:ext>
            </a:extLst>
          </p:cNvPr>
          <p:cNvPicPr>
            <a:picLocks noChangeAspect="1"/>
          </p:cNvPicPr>
          <p:nvPr/>
        </p:nvPicPr>
        <p:blipFill>
          <a:blip r:embed="rId2"/>
          <a:stretch>
            <a:fillRect/>
          </a:stretch>
        </p:blipFill>
        <p:spPr>
          <a:xfrm>
            <a:off x="354032" y="1266266"/>
            <a:ext cx="1267924" cy="5589281"/>
          </a:xfrm>
          <a:prstGeom prst="rect">
            <a:avLst/>
          </a:prstGeom>
        </p:spPr>
      </p:pic>
      <p:pic>
        <p:nvPicPr>
          <p:cNvPr id="8" name="Picture 7" descr="A screenshot of a computer&#10;&#10;AI-generated content may be incorrect.">
            <a:extLst>
              <a:ext uri="{FF2B5EF4-FFF2-40B4-BE49-F238E27FC236}">
                <a16:creationId xmlns:a16="http://schemas.microsoft.com/office/drawing/2014/main" id="{180AB6DC-E536-543E-2305-5F30553757DF}"/>
              </a:ext>
            </a:extLst>
          </p:cNvPr>
          <p:cNvPicPr>
            <a:picLocks noChangeAspect="1"/>
          </p:cNvPicPr>
          <p:nvPr/>
        </p:nvPicPr>
        <p:blipFill>
          <a:blip r:embed="rId3"/>
          <a:stretch>
            <a:fillRect/>
          </a:stretch>
        </p:blipFill>
        <p:spPr>
          <a:xfrm>
            <a:off x="7018985" y="0"/>
            <a:ext cx="5158142" cy="6858000"/>
          </a:xfrm>
          <a:prstGeom prst="rect">
            <a:avLst/>
          </a:prstGeom>
        </p:spPr>
      </p:pic>
      <p:sp>
        <p:nvSpPr>
          <p:cNvPr id="10" name="TextBox 9">
            <a:extLst>
              <a:ext uri="{FF2B5EF4-FFF2-40B4-BE49-F238E27FC236}">
                <a16:creationId xmlns:a16="http://schemas.microsoft.com/office/drawing/2014/main" id="{CEFE37A1-7B80-78B2-18EB-7D75BD8253BC}"/>
              </a:ext>
            </a:extLst>
          </p:cNvPr>
          <p:cNvSpPr txBox="1"/>
          <p:nvPr/>
        </p:nvSpPr>
        <p:spPr>
          <a:xfrm>
            <a:off x="206062" y="2146"/>
            <a:ext cx="6810776" cy="7848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400" b="1" spc="-91" dirty="0">
                <a:solidFill>
                  <a:schemeClr val="bg1"/>
                </a:solidFill>
                <a:latin typeface="Times New Roman"/>
                <a:cs typeface="Times New Roman"/>
              </a:rPr>
              <a:t>Setting Up Scaling Policies</a:t>
            </a:r>
          </a:p>
        </p:txBody>
      </p:sp>
    </p:spTree>
    <p:extLst>
      <p:ext uri="{BB962C8B-B14F-4D97-AF65-F5344CB8AC3E}">
        <p14:creationId xmlns:p14="http://schemas.microsoft.com/office/powerpoint/2010/main" val="35155242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482445-98CD-0135-0AB0-377FD5AB3979}"/>
              </a:ext>
            </a:extLst>
          </p:cNvPr>
          <p:cNvSpPr>
            <a:spLocks noGrp="1"/>
          </p:cNvSpPr>
          <p:nvPr>
            <p:ph type="title"/>
          </p:nvPr>
        </p:nvSpPr>
        <p:spPr>
          <a:xfrm>
            <a:off x="5868557" y="1138036"/>
            <a:ext cx="5444382" cy="932304"/>
          </a:xfrm>
        </p:spPr>
        <p:txBody>
          <a:bodyPr anchor="t">
            <a:normAutofit/>
          </a:bodyPr>
          <a:lstStyle/>
          <a:p>
            <a:pPr algn="ctr"/>
            <a:r>
              <a:rPr lang="en-US" sz="3200" b="1" dirty="0">
                <a:solidFill>
                  <a:schemeClr val="bg1"/>
                </a:solidFill>
                <a:latin typeface="Times New Roman" panose="02020603050405020304" pitchFamily="18" charset="0"/>
                <a:ea typeface="+mj-lt"/>
                <a:cs typeface="Times New Roman" panose="02020603050405020304" pitchFamily="18" charset="0"/>
              </a:rPr>
              <a:t>Monitoring and Optimization</a:t>
            </a:r>
            <a:endParaRPr lang="en-US" sz="3200" dirty="0"/>
          </a:p>
        </p:txBody>
      </p:sp>
      <p:pic>
        <p:nvPicPr>
          <p:cNvPr id="7" name="Picture 6" descr="A screenshot of a computer&#10;&#10;AI-generated content may be incorrect.">
            <a:extLst>
              <a:ext uri="{FF2B5EF4-FFF2-40B4-BE49-F238E27FC236}">
                <a16:creationId xmlns:a16="http://schemas.microsoft.com/office/drawing/2014/main" id="{C6EE7F82-2F79-B332-BB49-507ECDC09422}"/>
              </a:ext>
            </a:extLst>
          </p:cNvPr>
          <p:cNvPicPr>
            <a:picLocks noChangeAspect="1"/>
          </p:cNvPicPr>
          <p:nvPr/>
        </p:nvPicPr>
        <p:blipFill>
          <a:blip r:embed="rId2"/>
          <a:srcRect r="1" b="11134"/>
          <a:stretch/>
        </p:blipFill>
        <p:spPr>
          <a:xfrm>
            <a:off x="-1" y="10"/>
            <a:ext cx="5151179" cy="6857990"/>
          </a:xfrm>
          <a:prstGeom prst="rect">
            <a:avLst/>
          </a:prstGeom>
        </p:spPr>
      </p:pic>
      <p:cxnSp>
        <p:nvCxnSpPr>
          <p:cNvPr id="14" name="Straight Connector 13">
            <a:extLst>
              <a:ext uri="{FF2B5EF4-FFF2-40B4-BE49-F238E27FC236}">
                <a16:creationId xmlns:a16="http://schemas.microsoft.com/office/drawing/2014/main" id="{1503BFE4-729B-D9D0-C17B-501E6AF112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971697"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6" name="Content Placeholder 5">
            <a:extLst>
              <a:ext uri="{FF2B5EF4-FFF2-40B4-BE49-F238E27FC236}">
                <a16:creationId xmlns:a16="http://schemas.microsoft.com/office/drawing/2014/main" id="{3FD5B81C-91B6-F576-5861-9C1C422BB308}"/>
              </a:ext>
            </a:extLst>
          </p:cNvPr>
          <p:cNvSpPr>
            <a:spLocks noGrp="1"/>
          </p:cNvSpPr>
          <p:nvPr>
            <p:ph idx="1"/>
          </p:nvPr>
        </p:nvSpPr>
        <p:spPr>
          <a:xfrm>
            <a:off x="5868557" y="2551176"/>
            <a:ext cx="5444382" cy="3591207"/>
          </a:xfrm>
        </p:spPr>
        <p:txBody>
          <a:bodyPr vert="horz" lIns="91440" tIns="45720" rIns="91440" bIns="45720" rtlCol="0" anchor="t">
            <a:normAutofit/>
          </a:bodyPr>
          <a:lstStyle/>
          <a:p>
            <a:pPr marL="285750" indent="-285750">
              <a:lnSpc>
                <a:spcPct val="100000"/>
              </a:lnSpc>
            </a:pPr>
            <a:r>
              <a:rPr lang="en-US" sz="1600" dirty="0">
                <a:solidFill>
                  <a:schemeClr val="bg1"/>
                </a:solidFill>
                <a:latin typeface="Times New Roman" panose="02020603050405020304" pitchFamily="18" charset="0"/>
                <a:cs typeface="Times New Roman" panose="02020603050405020304" pitchFamily="18" charset="0"/>
              </a:rPr>
              <a:t>AWS CloudWatch</a:t>
            </a:r>
            <a:endParaRPr lang="en-US" sz="3200" dirty="0">
              <a:solidFill>
                <a:schemeClr val="bg1"/>
              </a:solidFill>
              <a:latin typeface="Times New Roman" panose="02020603050405020304" pitchFamily="18" charset="0"/>
              <a:cs typeface="Times New Roman" panose="02020603050405020304" pitchFamily="18" charset="0"/>
            </a:endParaRPr>
          </a:p>
          <a:p>
            <a:pPr marL="0" indent="0">
              <a:lnSpc>
                <a:spcPct val="100000"/>
              </a:lnSpc>
              <a:buNone/>
            </a:pPr>
            <a:r>
              <a:rPr lang="en-US" sz="1600" dirty="0">
                <a:solidFill>
                  <a:schemeClr val="bg1"/>
                </a:solidFill>
                <a:latin typeface="Times New Roman" panose="02020603050405020304" pitchFamily="18" charset="0"/>
                <a:cs typeface="Times New Roman" panose="02020603050405020304" pitchFamily="18" charset="0"/>
              </a:rPr>
              <a:t>Utilize AWS CloudWatch for monitoring critical indicators like CPU usage, network activity, and response times.</a:t>
            </a:r>
          </a:p>
          <a:p>
            <a:pPr marL="285750" indent="-285750">
              <a:lnSpc>
                <a:spcPct val="100000"/>
              </a:lnSpc>
            </a:pPr>
            <a:r>
              <a:rPr lang="en-US" sz="1600" dirty="0">
                <a:solidFill>
                  <a:schemeClr val="bg1"/>
                </a:solidFill>
                <a:latin typeface="Times New Roman" panose="02020603050405020304" pitchFamily="18" charset="0"/>
                <a:cs typeface="Times New Roman" panose="02020603050405020304" pitchFamily="18" charset="0"/>
              </a:rPr>
              <a:t>Automated Scaling</a:t>
            </a:r>
          </a:p>
          <a:p>
            <a:pPr marL="0" indent="0">
              <a:lnSpc>
                <a:spcPct val="100000"/>
              </a:lnSpc>
              <a:buNone/>
            </a:pPr>
            <a:r>
              <a:rPr lang="en-US" sz="1600" dirty="0">
                <a:solidFill>
                  <a:schemeClr val="bg1"/>
                </a:solidFill>
                <a:latin typeface="Times New Roman" panose="02020603050405020304" pitchFamily="18" charset="0"/>
                <a:cs typeface="Times New Roman" panose="02020603050405020304" pitchFamily="18" charset="0"/>
              </a:rPr>
              <a:t>Use alarms to automate scaling actions and react to changes in demand in a timely manner.</a:t>
            </a:r>
          </a:p>
          <a:p>
            <a:pPr marL="285750" indent="-285750">
              <a:lnSpc>
                <a:spcPct val="100000"/>
              </a:lnSpc>
            </a:pPr>
            <a:r>
              <a:rPr lang="en-US" sz="1600" dirty="0">
                <a:solidFill>
                  <a:schemeClr val="bg1"/>
                </a:solidFill>
                <a:latin typeface="Times New Roman" panose="02020603050405020304" pitchFamily="18" charset="0"/>
                <a:cs typeface="Times New Roman" panose="02020603050405020304" pitchFamily="18" charset="0"/>
              </a:rPr>
              <a:t>Cost Management</a:t>
            </a:r>
          </a:p>
          <a:p>
            <a:pPr marL="0" indent="0">
              <a:lnSpc>
                <a:spcPct val="100000"/>
              </a:lnSpc>
              <a:buNone/>
            </a:pPr>
            <a:r>
              <a:rPr lang="en-US" sz="1600" dirty="0">
                <a:solidFill>
                  <a:schemeClr val="bg1"/>
                </a:solidFill>
                <a:latin typeface="Times New Roman" panose="02020603050405020304" pitchFamily="18" charset="0"/>
                <a:cs typeface="Times New Roman" panose="02020603050405020304" pitchFamily="18" charset="0"/>
              </a:rPr>
              <a:t>Combined on demand and </a:t>
            </a:r>
            <a:r>
              <a:rPr lang="en-US" sz="1600" dirty="0" err="1">
                <a:solidFill>
                  <a:schemeClr val="bg1"/>
                </a:solidFill>
                <a:latin typeface="Times New Roman" panose="02020603050405020304" pitchFamily="18" charset="0"/>
                <a:cs typeface="Times New Roman" panose="02020603050405020304" pitchFamily="18" charset="0"/>
              </a:rPr>
              <a:t>reserverd</a:t>
            </a:r>
            <a:r>
              <a:rPr lang="en-US" sz="1600" dirty="0">
                <a:solidFill>
                  <a:schemeClr val="bg1"/>
                </a:solidFill>
                <a:latin typeface="Times New Roman" panose="02020603050405020304" pitchFamily="18" charset="0"/>
                <a:cs typeface="Times New Roman" panose="02020603050405020304" pitchFamily="18" charset="0"/>
              </a:rPr>
              <a:t> instances for flexibility while controlling costs. Use spot Instances for non-critical workloads to further cut costs.               </a:t>
            </a:r>
            <a:endParaRPr lang="en-US" sz="32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952921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8EB867-5A17-A43E-395B-E5FCE6104667}"/>
              </a:ext>
            </a:extLst>
          </p:cNvPr>
          <p:cNvSpPr>
            <a:spLocks noGrp="1"/>
          </p:cNvSpPr>
          <p:nvPr>
            <p:ph type="title"/>
          </p:nvPr>
        </p:nvSpPr>
        <p:spPr>
          <a:xfrm>
            <a:off x="838200" y="346604"/>
            <a:ext cx="10515600" cy="1304395"/>
          </a:xfrm>
        </p:spPr>
        <p:txBody>
          <a:bodyPr>
            <a:normAutofit/>
          </a:bodyPr>
          <a:lstStyle/>
          <a:p>
            <a:pPr algn="ctr"/>
            <a:r>
              <a:rPr lang="en-US" sz="4000" b="1" dirty="0">
                <a:solidFill>
                  <a:schemeClr val="bg1"/>
                </a:solidFill>
                <a:latin typeface="Times New Roman"/>
                <a:cs typeface="Times New Roman"/>
              </a:rPr>
              <a:t>Monitoring with Amazon CloudWatch Implementation</a:t>
            </a:r>
            <a:endParaRPr lang="en-CA" sz="4000" b="1" dirty="0">
              <a:solidFill>
                <a:schemeClr val="bg1"/>
              </a:solidFill>
              <a:latin typeface="Times New Roman"/>
              <a:cs typeface="Times New Roman"/>
            </a:endParaRPr>
          </a:p>
        </p:txBody>
      </p:sp>
      <p:sp>
        <p:nvSpPr>
          <p:cNvPr id="4" name="TextBox 3">
            <a:extLst>
              <a:ext uri="{FF2B5EF4-FFF2-40B4-BE49-F238E27FC236}">
                <a16:creationId xmlns:a16="http://schemas.microsoft.com/office/drawing/2014/main" id="{08813831-28B8-BC0E-3212-FD870EDDD7B5}"/>
              </a:ext>
            </a:extLst>
          </p:cNvPr>
          <p:cNvSpPr txBox="1"/>
          <p:nvPr/>
        </p:nvSpPr>
        <p:spPr>
          <a:xfrm>
            <a:off x="516466" y="1981199"/>
            <a:ext cx="8271932" cy="4430508"/>
          </a:xfrm>
          <a:prstGeom prst="rect">
            <a:avLst/>
          </a:prstGeom>
          <a:noFill/>
        </p:spPr>
        <p:txBody>
          <a:bodyPr wrap="square" lIns="91440" tIns="45720" rIns="91440" bIns="45720" rtlCol="0" anchor="t">
            <a:spAutoFit/>
          </a:bodyPr>
          <a:lstStyle/>
          <a:p>
            <a:pPr>
              <a:lnSpc>
                <a:spcPct val="200000"/>
              </a:lnSpc>
              <a:buNone/>
            </a:pPr>
            <a:r>
              <a:rPr lang="en-CA" sz="2400" b="1" dirty="0">
                <a:solidFill>
                  <a:schemeClr val="bg1"/>
                </a:solidFill>
                <a:latin typeface="Times New Roman"/>
                <a:cs typeface="Times New Roman"/>
              </a:rPr>
              <a:t>Configuring CloudWatch Monitoring</a:t>
            </a:r>
          </a:p>
          <a:p>
            <a:pPr marL="342900" indent="-342900">
              <a:lnSpc>
                <a:spcPct val="200000"/>
              </a:lnSpc>
              <a:buFont typeface="Wingdings" panose="05000000000000000000" pitchFamily="2" charset="2"/>
              <a:buChar char="§"/>
            </a:pPr>
            <a:r>
              <a:rPr lang="en-CA" sz="2000" dirty="0">
                <a:solidFill>
                  <a:schemeClr val="bg1"/>
                </a:solidFill>
                <a:latin typeface="Times New Roman"/>
                <a:cs typeface="Times New Roman"/>
              </a:rPr>
              <a:t>Launch Template Integration</a:t>
            </a:r>
          </a:p>
          <a:p>
            <a:pPr marL="800100" lvl="1" indent="-342900">
              <a:lnSpc>
                <a:spcPct val="200000"/>
              </a:lnSpc>
              <a:buFont typeface="Wingdings" panose="05000000000000000000" pitchFamily="2" charset="2"/>
              <a:buChar char="ü"/>
            </a:pPr>
            <a:r>
              <a:rPr lang="en-CA" sz="2000" dirty="0">
                <a:solidFill>
                  <a:schemeClr val="bg1"/>
                </a:solidFill>
                <a:latin typeface="Times New Roman"/>
                <a:cs typeface="Times New Roman"/>
              </a:rPr>
              <a:t>Monitors EC2 instances every minute</a:t>
            </a:r>
          </a:p>
          <a:p>
            <a:pPr marL="800100" lvl="1" indent="-342900">
              <a:lnSpc>
                <a:spcPct val="200000"/>
              </a:lnSpc>
              <a:buFont typeface="Wingdings" panose="05000000000000000000" pitchFamily="2" charset="2"/>
              <a:buChar char="ü"/>
            </a:pPr>
            <a:r>
              <a:rPr lang="en-CA" sz="2000" dirty="0">
                <a:solidFill>
                  <a:schemeClr val="bg1"/>
                </a:solidFill>
                <a:latin typeface="Times New Roman"/>
                <a:cs typeface="Times New Roman"/>
              </a:rPr>
              <a:t>Tracks CPU utilization, network traffic, and system health</a:t>
            </a:r>
          </a:p>
          <a:p>
            <a:pPr marL="342900" indent="-342900">
              <a:lnSpc>
                <a:spcPct val="200000"/>
              </a:lnSpc>
              <a:buFont typeface="Wingdings" panose="05000000000000000000" pitchFamily="2" charset="2"/>
              <a:buChar char="§"/>
            </a:pPr>
            <a:r>
              <a:rPr lang="en-CA" sz="2000" dirty="0">
                <a:solidFill>
                  <a:schemeClr val="bg1"/>
                </a:solidFill>
                <a:latin typeface="Times New Roman"/>
                <a:cs typeface="Times New Roman"/>
              </a:rPr>
              <a:t>Auto Scaling Group Integration</a:t>
            </a:r>
          </a:p>
          <a:p>
            <a:pPr marL="800100" lvl="1" indent="-342900">
              <a:lnSpc>
                <a:spcPct val="200000"/>
              </a:lnSpc>
              <a:buFont typeface="Wingdings" panose="05000000000000000000" pitchFamily="2" charset="2"/>
              <a:buChar char="ü"/>
            </a:pPr>
            <a:r>
              <a:rPr lang="en-CA" sz="2000" dirty="0">
                <a:solidFill>
                  <a:schemeClr val="bg1"/>
                </a:solidFill>
                <a:latin typeface="Times New Roman"/>
                <a:cs typeface="Times New Roman"/>
              </a:rPr>
              <a:t>Adjusts EC2 instances dynamically based on workload</a:t>
            </a:r>
          </a:p>
          <a:p>
            <a:pPr marL="800100" lvl="1" indent="-342900">
              <a:lnSpc>
                <a:spcPct val="200000"/>
              </a:lnSpc>
              <a:buFont typeface="Wingdings" panose="05000000000000000000" pitchFamily="2" charset="2"/>
              <a:buChar char="ü"/>
            </a:pPr>
            <a:r>
              <a:rPr lang="en-CA" sz="2000" dirty="0">
                <a:solidFill>
                  <a:schemeClr val="bg1"/>
                </a:solidFill>
                <a:latin typeface="Times New Roman"/>
                <a:cs typeface="Times New Roman"/>
              </a:rPr>
              <a:t>Captures metrics at 1-minute intervals</a:t>
            </a:r>
          </a:p>
        </p:txBody>
      </p:sp>
      <p:pic>
        <p:nvPicPr>
          <p:cNvPr id="5" name="Picture 4" descr="A screenshot of a computer&#10;&#10;AI-generated content may be incorrect.">
            <a:extLst>
              <a:ext uri="{FF2B5EF4-FFF2-40B4-BE49-F238E27FC236}">
                <a16:creationId xmlns:a16="http://schemas.microsoft.com/office/drawing/2014/main" id="{4CA4AB54-CA30-4C88-0E5C-2356F2E8F3ED}"/>
              </a:ext>
            </a:extLst>
          </p:cNvPr>
          <p:cNvPicPr>
            <a:picLocks noChangeAspect="1"/>
          </p:cNvPicPr>
          <p:nvPr/>
        </p:nvPicPr>
        <p:blipFill rotWithShape="1">
          <a:blip r:embed="rId2">
            <a:extLst>
              <a:ext uri="{28A0092B-C50C-407E-A947-70E740481C1C}">
                <a14:useLocalDpi xmlns:a14="http://schemas.microsoft.com/office/drawing/2010/main" val="0"/>
              </a:ext>
            </a:extLst>
          </a:blip>
          <a:srcRect l="19127" t="16050" b="11345"/>
          <a:stretch/>
        </p:blipFill>
        <p:spPr bwMode="auto">
          <a:xfrm>
            <a:off x="7696200" y="4055532"/>
            <a:ext cx="4369211" cy="2536296"/>
          </a:xfrm>
          <a:prstGeom prst="rect">
            <a:avLst/>
          </a:prstGeom>
          <a:noFill/>
          <a:ln>
            <a:noFill/>
          </a:ln>
          <a:extLst>
            <a:ext uri="{53640926-AAD7-44D8-BBD7-CCE9431645EC}">
              <a14:shadowObscured xmlns:a14="http://schemas.microsoft.com/office/drawing/2010/main"/>
            </a:ext>
          </a:extLst>
        </p:spPr>
      </p:pic>
      <p:pic>
        <p:nvPicPr>
          <p:cNvPr id="6" name="Picture 5" descr="A screenshot of a computer&#10;&#10;AI-generated content may be incorrect.">
            <a:extLst>
              <a:ext uri="{FF2B5EF4-FFF2-40B4-BE49-F238E27FC236}">
                <a16:creationId xmlns:a16="http://schemas.microsoft.com/office/drawing/2014/main" id="{6D9D3C1E-5C3B-89B8-8426-7FE58BD03781}"/>
              </a:ext>
            </a:extLst>
          </p:cNvPr>
          <p:cNvPicPr>
            <a:picLocks noChangeAspect="1"/>
          </p:cNvPicPr>
          <p:nvPr/>
        </p:nvPicPr>
        <p:blipFill rotWithShape="1">
          <a:blip r:embed="rId3">
            <a:extLst>
              <a:ext uri="{28A0092B-C50C-407E-A947-70E740481C1C}">
                <a14:useLocalDpi xmlns:a14="http://schemas.microsoft.com/office/drawing/2010/main" val="0"/>
              </a:ext>
            </a:extLst>
          </a:blip>
          <a:srcRect t="12716" r="48576" b="7640"/>
          <a:stretch/>
        </p:blipFill>
        <p:spPr bwMode="auto">
          <a:xfrm>
            <a:off x="7840133" y="1650998"/>
            <a:ext cx="4047067" cy="2239433"/>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7924292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 name="Title 1">
            <a:extLst>
              <a:ext uri="{FF2B5EF4-FFF2-40B4-BE49-F238E27FC236}">
                <a16:creationId xmlns:a16="http://schemas.microsoft.com/office/drawing/2014/main" id="{59D4F12A-B90E-90D0-C6D5-40B022BED8CC}"/>
              </a:ext>
            </a:extLst>
          </p:cNvPr>
          <p:cNvSpPr>
            <a:spLocks noGrp="1"/>
          </p:cNvSpPr>
          <p:nvPr>
            <p:ph type="title"/>
          </p:nvPr>
        </p:nvSpPr>
        <p:spPr>
          <a:xfrm>
            <a:off x="1014141" y="1450655"/>
            <a:ext cx="3932030" cy="3956690"/>
          </a:xfrm>
        </p:spPr>
        <p:txBody>
          <a:bodyPr anchor="ctr">
            <a:normAutofit/>
          </a:bodyPr>
          <a:lstStyle/>
          <a:p>
            <a:r>
              <a:rPr lang="en-US" sz="4000" b="1" dirty="0">
                <a:solidFill>
                  <a:schemeClr val="bg1"/>
                </a:solidFill>
                <a:latin typeface="Times New Roman" panose="02020603050405020304" pitchFamily="18" charset="0"/>
                <a:ea typeface="+mj-lt"/>
                <a:cs typeface="Times New Roman" panose="02020603050405020304" pitchFamily="18" charset="0"/>
              </a:rPr>
              <a:t>Feasibility and Implementation Overview </a:t>
            </a:r>
            <a:endParaRPr lang="en-US" sz="4000" dirty="0">
              <a:solidFill>
                <a:schemeClr val="bg1"/>
              </a:solidFill>
              <a:latin typeface="Times New Roman" panose="02020603050405020304" pitchFamily="18" charset="0"/>
              <a:cs typeface="Times New Roman" panose="02020603050405020304" pitchFamily="18" charset="0"/>
            </a:endParaRPr>
          </a:p>
          <a:p>
            <a:endParaRPr lang="en-US" sz="3800" dirty="0">
              <a:solidFill>
                <a:schemeClr val="bg1"/>
              </a:solidFill>
            </a:endParaRPr>
          </a:p>
        </p:txBody>
      </p:sp>
      <p:cxnSp>
        <p:nvCxnSpPr>
          <p:cNvPr id="10" name="Straight Connector 9">
            <a:extLst>
              <a:ext uri="{FF2B5EF4-FFF2-40B4-BE49-F238E27FC236}">
                <a16:creationId xmlns:a16="http://schemas.microsoft.com/office/drawing/2014/main" id="{067633D1-6EE6-4118-B9F0-B363477BEE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14141" y="1450655"/>
            <a:ext cx="393203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AD7FFC6-42A9-49CB-B5E9-B3F6B038331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14141" y="5408571"/>
            <a:ext cx="393203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430F5F60-2A3B-138D-15CC-3CC56326F098}"/>
              </a:ext>
            </a:extLst>
          </p:cNvPr>
          <p:cNvSpPr>
            <a:spLocks noGrp="1"/>
          </p:cNvSpPr>
          <p:nvPr>
            <p:ph idx="1"/>
          </p:nvPr>
        </p:nvSpPr>
        <p:spPr>
          <a:xfrm>
            <a:off x="6096000" y="1108060"/>
            <a:ext cx="5008901" cy="4734885"/>
          </a:xfrm>
        </p:spPr>
        <p:txBody>
          <a:bodyPr anchor="ctr">
            <a:normAutofit fontScale="92500" lnSpcReduction="10000"/>
          </a:bodyPr>
          <a:lstStyle/>
          <a:p>
            <a:r>
              <a:rPr lang="en-US" sz="2000" b="1" dirty="0">
                <a:solidFill>
                  <a:schemeClr val="bg1"/>
                </a:solidFill>
                <a:latin typeface="Times New Roman" panose="02020603050405020304" pitchFamily="18" charset="0"/>
                <a:ea typeface="+mn-lt"/>
                <a:cs typeface="Times New Roman" panose="02020603050405020304" pitchFamily="18" charset="0"/>
              </a:rPr>
              <a:t>Feasibility Analysis:</a:t>
            </a:r>
            <a:endParaRPr lang="en-US" sz="2000" dirty="0">
              <a:solidFill>
                <a:schemeClr val="bg1"/>
              </a:solidFill>
              <a:latin typeface="Times New Roman" panose="02020603050405020304" pitchFamily="18" charset="0"/>
              <a:cs typeface="Times New Roman" panose="02020603050405020304" pitchFamily="18" charset="0"/>
            </a:endParaRPr>
          </a:p>
          <a:p>
            <a:pPr lvl="1"/>
            <a:r>
              <a:rPr lang="en-US" sz="2000" dirty="0">
                <a:solidFill>
                  <a:schemeClr val="bg1"/>
                </a:solidFill>
                <a:latin typeface="Times New Roman" panose="02020603050405020304" pitchFamily="18" charset="0"/>
                <a:ea typeface="+mn-lt"/>
                <a:cs typeface="Times New Roman" panose="02020603050405020304" pitchFamily="18" charset="0"/>
              </a:rPr>
              <a:t>AWS offers scalability, cost-efficiency, and global accessibility.</a:t>
            </a:r>
            <a:endParaRPr lang="en-US" dirty="0">
              <a:solidFill>
                <a:schemeClr val="bg1"/>
              </a:solidFill>
              <a:latin typeface="Times New Roman" panose="02020603050405020304" pitchFamily="18" charset="0"/>
              <a:cs typeface="Times New Roman" panose="02020603050405020304" pitchFamily="18" charset="0"/>
            </a:endParaRPr>
          </a:p>
          <a:p>
            <a:pPr lvl="1"/>
            <a:r>
              <a:rPr lang="en-US" sz="2000" dirty="0">
                <a:solidFill>
                  <a:schemeClr val="bg1"/>
                </a:solidFill>
                <a:latin typeface="Times New Roman" panose="02020603050405020304" pitchFamily="18" charset="0"/>
                <a:ea typeface="+mn-lt"/>
                <a:cs typeface="Times New Roman" panose="02020603050405020304" pitchFamily="18" charset="0"/>
              </a:rPr>
              <a:t>Services like EC2, RDS, S3, and Lambda are ideal for building dynamic platforms like social networks.</a:t>
            </a:r>
            <a:endParaRPr lang="en-US" dirty="0">
              <a:solidFill>
                <a:schemeClr val="bg1"/>
              </a:solidFill>
              <a:latin typeface="Times New Roman" panose="02020603050405020304" pitchFamily="18" charset="0"/>
              <a:cs typeface="Times New Roman" panose="02020603050405020304" pitchFamily="18" charset="0"/>
            </a:endParaRPr>
          </a:p>
          <a:p>
            <a:r>
              <a:rPr lang="en-US" sz="2000" b="1" dirty="0">
                <a:solidFill>
                  <a:schemeClr val="bg1"/>
                </a:solidFill>
                <a:latin typeface="Times New Roman" panose="02020603050405020304" pitchFamily="18" charset="0"/>
                <a:ea typeface="+mn-lt"/>
                <a:cs typeface="Times New Roman" panose="02020603050405020304" pitchFamily="18" charset="0"/>
              </a:rPr>
              <a:t>Key AWS Features Implemented:</a:t>
            </a:r>
            <a:endParaRPr lang="en-US" dirty="0">
              <a:solidFill>
                <a:schemeClr val="bg1"/>
              </a:solidFill>
              <a:latin typeface="Times New Roman" panose="02020603050405020304" pitchFamily="18" charset="0"/>
              <a:cs typeface="Times New Roman" panose="02020603050405020304" pitchFamily="18" charset="0"/>
            </a:endParaRPr>
          </a:p>
          <a:p>
            <a:pPr lvl="1"/>
            <a:r>
              <a:rPr lang="en-US" sz="2000" dirty="0">
                <a:solidFill>
                  <a:schemeClr val="bg1"/>
                </a:solidFill>
                <a:latin typeface="Times New Roman" panose="02020603050405020304" pitchFamily="18" charset="0"/>
                <a:ea typeface="+mn-lt"/>
                <a:cs typeface="Times New Roman" panose="02020603050405020304" pitchFamily="18" charset="0"/>
              </a:rPr>
              <a:t>EC2 for compute, RDS for relational data, DynamoDB for NoSQL, and S3 for multimedia storage.</a:t>
            </a:r>
            <a:endParaRPr lang="en-US" dirty="0">
              <a:solidFill>
                <a:schemeClr val="bg1"/>
              </a:solidFill>
              <a:latin typeface="Times New Roman" panose="02020603050405020304" pitchFamily="18" charset="0"/>
              <a:cs typeface="Times New Roman" panose="02020603050405020304" pitchFamily="18" charset="0"/>
            </a:endParaRPr>
          </a:p>
          <a:p>
            <a:pPr lvl="1"/>
            <a:r>
              <a:rPr lang="en-US" sz="2000" dirty="0">
                <a:solidFill>
                  <a:schemeClr val="bg1"/>
                </a:solidFill>
                <a:latin typeface="Times New Roman" panose="02020603050405020304" pitchFamily="18" charset="0"/>
                <a:ea typeface="+mn-lt"/>
                <a:cs typeface="Times New Roman" panose="02020603050405020304" pitchFamily="18" charset="0"/>
              </a:rPr>
              <a:t>Elastic Beanstalk simplified app deployment.</a:t>
            </a:r>
            <a:endParaRPr lang="en-US" dirty="0">
              <a:solidFill>
                <a:schemeClr val="bg1"/>
              </a:solidFill>
              <a:latin typeface="Times New Roman" panose="02020603050405020304" pitchFamily="18" charset="0"/>
              <a:cs typeface="Times New Roman" panose="02020603050405020304" pitchFamily="18" charset="0"/>
            </a:endParaRPr>
          </a:p>
          <a:p>
            <a:r>
              <a:rPr lang="en-US" sz="2000" b="1" dirty="0">
                <a:solidFill>
                  <a:schemeClr val="bg1"/>
                </a:solidFill>
                <a:latin typeface="Times New Roman" panose="02020603050405020304" pitchFamily="18" charset="0"/>
                <a:ea typeface="+mn-lt"/>
                <a:cs typeface="Times New Roman" panose="02020603050405020304" pitchFamily="18" charset="0"/>
              </a:rPr>
              <a:t>Implementation Challenges:</a:t>
            </a:r>
            <a:endParaRPr lang="en-US" dirty="0">
              <a:solidFill>
                <a:schemeClr val="bg1"/>
              </a:solidFill>
              <a:latin typeface="Times New Roman" panose="02020603050405020304" pitchFamily="18" charset="0"/>
              <a:cs typeface="Times New Roman" panose="02020603050405020304" pitchFamily="18" charset="0"/>
            </a:endParaRPr>
          </a:p>
          <a:p>
            <a:pPr lvl="1"/>
            <a:r>
              <a:rPr lang="en-US" sz="2000" dirty="0">
                <a:solidFill>
                  <a:schemeClr val="bg1"/>
                </a:solidFill>
                <a:latin typeface="Times New Roman" panose="02020603050405020304" pitchFamily="18" charset="0"/>
                <a:ea typeface="+mn-lt"/>
                <a:cs typeface="Times New Roman" panose="02020603050405020304" pitchFamily="18" charset="0"/>
              </a:rPr>
              <a:t>IAM permission issues, S3 access denials, and security group misconfigurations.</a:t>
            </a:r>
            <a:endParaRPr lang="en-US" dirty="0">
              <a:solidFill>
                <a:schemeClr val="bg1"/>
              </a:solidFill>
              <a:latin typeface="Times New Roman" panose="02020603050405020304" pitchFamily="18" charset="0"/>
              <a:cs typeface="Times New Roman" panose="02020603050405020304" pitchFamily="18" charset="0"/>
            </a:endParaRPr>
          </a:p>
          <a:p>
            <a:pPr lvl="1"/>
            <a:r>
              <a:rPr lang="en-US" sz="2000" dirty="0">
                <a:solidFill>
                  <a:schemeClr val="bg1"/>
                </a:solidFill>
                <a:latin typeface="Times New Roman" panose="02020603050405020304" pitchFamily="18" charset="0"/>
                <a:ea typeface="+mn-lt"/>
                <a:cs typeface="Times New Roman" panose="02020603050405020304" pitchFamily="18" charset="0"/>
              </a:rPr>
              <a:t>Resolved by adjusting policies, roles, and port settings.</a:t>
            </a:r>
            <a:endParaRPr lang="en-US"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240020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BF2AFEB-8A4D-BC7B-3047-16BCFD4DFBD5}"/>
              </a:ext>
            </a:extLst>
          </p:cNvPr>
          <p:cNvSpPr txBox="1"/>
          <p:nvPr/>
        </p:nvSpPr>
        <p:spPr>
          <a:xfrm>
            <a:off x="516467" y="598193"/>
            <a:ext cx="7789334" cy="5661614"/>
          </a:xfrm>
          <a:prstGeom prst="rect">
            <a:avLst/>
          </a:prstGeom>
          <a:noFill/>
        </p:spPr>
        <p:txBody>
          <a:bodyPr wrap="square" lIns="91440" tIns="45720" rIns="91440" bIns="45720" rtlCol="0" anchor="t">
            <a:spAutoFit/>
          </a:bodyPr>
          <a:lstStyle/>
          <a:p>
            <a:pPr>
              <a:lnSpc>
                <a:spcPct val="200000"/>
              </a:lnSpc>
              <a:buNone/>
            </a:pPr>
            <a:r>
              <a:rPr lang="en-CA" sz="3200" b="1" dirty="0">
                <a:solidFill>
                  <a:schemeClr val="bg1"/>
                </a:solidFill>
                <a:latin typeface="Times New Roman"/>
                <a:cs typeface="Times New Roman"/>
              </a:rPr>
              <a:t>CPU Utilization Monitoring</a:t>
            </a:r>
          </a:p>
          <a:p>
            <a:pPr>
              <a:lnSpc>
                <a:spcPct val="200000"/>
              </a:lnSpc>
              <a:buNone/>
            </a:pPr>
            <a:endParaRPr lang="en-CA" sz="3200" b="1" dirty="0">
              <a:solidFill>
                <a:schemeClr val="bg1"/>
              </a:solidFill>
              <a:latin typeface="Times New Roman"/>
              <a:cs typeface="Times New Roman"/>
            </a:endParaRPr>
          </a:p>
          <a:p>
            <a:pPr marL="342900" indent="-342900">
              <a:lnSpc>
                <a:spcPct val="200000"/>
              </a:lnSpc>
              <a:buFont typeface="Wingdings" panose="05000000000000000000" pitchFamily="2" charset="2"/>
              <a:buChar char="§"/>
            </a:pPr>
            <a:r>
              <a:rPr lang="en-CA" sz="2000" dirty="0">
                <a:solidFill>
                  <a:schemeClr val="bg1"/>
                </a:solidFill>
                <a:latin typeface="Times New Roman"/>
                <a:cs typeface="Times New Roman"/>
              </a:rPr>
              <a:t>CloudWatch triggers auto-scaling based on CPU load</a:t>
            </a:r>
          </a:p>
          <a:p>
            <a:pPr marL="342900" indent="-342900">
              <a:lnSpc>
                <a:spcPct val="200000"/>
              </a:lnSpc>
              <a:buFont typeface="Wingdings" panose="05000000000000000000" pitchFamily="2" charset="2"/>
              <a:buChar char="§"/>
            </a:pPr>
            <a:r>
              <a:rPr lang="en-CA" sz="2000" dirty="0">
                <a:solidFill>
                  <a:schemeClr val="bg1"/>
                </a:solidFill>
                <a:latin typeface="Times New Roman"/>
                <a:cs typeface="Times New Roman"/>
              </a:rPr>
              <a:t>Scaling Policies:</a:t>
            </a:r>
          </a:p>
          <a:p>
            <a:pPr marL="800100" lvl="1" indent="-342900">
              <a:lnSpc>
                <a:spcPct val="200000"/>
              </a:lnSpc>
              <a:buFont typeface="Wingdings" panose="05000000000000000000" pitchFamily="2" charset="2"/>
              <a:buChar char="ü"/>
            </a:pPr>
            <a:r>
              <a:rPr lang="en-CA" sz="2000" dirty="0">
                <a:solidFill>
                  <a:schemeClr val="bg1"/>
                </a:solidFill>
                <a:latin typeface="Times New Roman"/>
                <a:cs typeface="Times New Roman"/>
              </a:rPr>
              <a:t>Above 60% utilization → Adds instances</a:t>
            </a:r>
          </a:p>
          <a:p>
            <a:pPr marL="800100" lvl="1" indent="-342900">
              <a:lnSpc>
                <a:spcPct val="200000"/>
              </a:lnSpc>
              <a:buFont typeface="Wingdings" panose="05000000000000000000" pitchFamily="2" charset="2"/>
              <a:buChar char="ü"/>
            </a:pPr>
            <a:r>
              <a:rPr lang="en-CA" sz="2000" dirty="0">
                <a:solidFill>
                  <a:schemeClr val="bg1"/>
                </a:solidFill>
                <a:latin typeface="Times New Roman"/>
                <a:cs typeface="Times New Roman"/>
              </a:rPr>
              <a:t>Below 54% utilization for 15 min → Removes instances</a:t>
            </a:r>
          </a:p>
          <a:p>
            <a:pPr marL="342900" indent="-342900">
              <a:lnSpc>
                <a:spcPct val="200000"/>
              </a:lnSpc>
              <a:buFont typeface="Wingdings" panose="05000000000000000000" pitchFamily="2" charset="2"/>
              <a:buChar char="§"/>
            </a:pPr>
            <a:r>
              <a:rPr lang="en-CA" sz="2000" dirty="0">
                <a:solidFill>
                  <a:schemeClr val="bg1"/>
                </a:solidFill>
                <a:latin typeface="Times New Roman"/>
                <a:cs typeface="Times New Roman"/>
              </a:rPr>
              <a:t>Goal: Maintain system stability &amp; avoid downtime</a:t>
            </a:r>
          </a:p>
          <a:p>
            <a:pPr>
              <a:lnSpc>
                <a:spcPct val="200000"/>
              </a:lnSpc>
            </a:pPr>
            <a:endParaRPr lang="en-CA" sz="2000" dirty="0">
              <a:latin typeface="Times New Roman" panose="02020603050405020304" pitchFamily="18" charset="0"/>
              <a:cs typeface="Times New Roman" panose="02020603050405020304" pitchFamily="18" charset="0"/>
            </a:endParaRPr>
          </a:p>
        </p:txBody>
      </p:sp>
      <p:pic>
        <p:nvPicPr>
          <p:cNvPr id="5" name="Picture 4" descr="A screenshot of a computer&#10;&#10;AI-generated content may be incorrect.">
            <a:extLst>
              <a:ext uri="{FF2B5EF4-FFF2-40B4-BE49-F238E27FC236}">
                <a16:creationId xmlns:a16="http://schemas.microsoft.com/office/drawing/2014/main" id="{08329ED8-EF44-4C2E-1347-9FF93D63924E}"/>
              </a:ext>
            </a:extLst>
          </p:cNvPr>
          <p:cNvPicPr>
            <a:picLocks noChangeAspect="1"/>
          </p:cNvPicPr>
          <p:nvPr/>
        </p:nvPicPr>
        <p:blipFill rotWithShape="1">
          <a:blip r:embed="rId2">
            <a:extLst>
              <a:ext uri="{28A0092B-C50C-407E-A947-70E740481C1C}">
                <a14:useLocalDpi xmlns:a14="http://schemas.microsoft.com/office/drawing/2010/main" val="0"/>
              </a:ext>
            </a:extLst>
          </a:blip>
          <a:srcRect t="13331" b="5074"/>
          <a:stretch/>
        </p:blipFill>
        <p:spPr bwMode="auto">
          <a:xfrm>
            <a:off x="6946273" y="1606109"/>
            <a:ext cx="4880522" cy="2787611"/>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281352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F1C6539-3CE9-683E-DC93-1842708FC3F0}"/>
              </a:ext>
            </a:extLst>
          </p:cNvPr>
          <p:cNvSpPr txBox="1"/>
          <p:nvPr/>
        </p:nvSpPr>
        <p:spPr>
          <a:xfrm>
            <a:off x="304799" y="537402"/>
            <a:ext cx="7237519" cy="5046061"/>
          </a:xfrm>
          <a:prstGeom prst="rect">
            <a:avLst/>
          </a:prstGeom>
          <a:noFill/>
        </p:spPr>
        <p:txBody>
          <a:bodyPr wrap="square" lIns="91440" tIns="45720" rIns="91440" bIns="45720" rtlCol="0" anchor="t">
            <a:spAutoFit/>
          </a:bodyPr>
          <a:lstStyle/>
          <a:p>
            <a:pPr>
              <a:lnSpc>
                <a:spcPct val="200000"/>
              </a:lnSpc>
              <a:buNone/>
            </a:pPr>
            <a:r>
              <a:rPr lang="en-US" sz="3200" b="1" dirty="0">
                <a:solidFill>
                  <a:schemeClr val="bg1"/>
                </a:solidFill>
                <a:latin typeface="Times New Roman"/>
                <a:cs typeface="Times New Roman"/>
              </a:rPr>
              <a:t>CloudWatch Alarms &amp; Actions</a:t>
            </a:r>
          </a:p>
          <a:p>
            <a:pPr>
              <a:lnSpc>
                <a:spcPct val="200000"/>
              </a:lnSpc>
              <a:buNone/>
            </a:pPr>
            <a:endParaRPr lang="en-US" sz="3200" b="1" dirty="0">
              <a:solidFill>
                <a:schemeClr val="bg1"/>
              </a:solidFill>
              <a:latin typeface="Times New Roman"/>
              <a:cs typeface="Times New Roman"/>
            </a:endParaRPr>
          </a:p>
          <a:p>
            <a:pPr marL="342900" indent="-342900">
              <a:lnSpc>
                <a:spcPct val="200000"/>
              </a:lnSpc>
              <a:buFont typeface="Wingdings" panose="05000000000000000000" pitchFamily="2" charset="2"/>
              <a:buChar char="§"/>
            </a:pPr>
            <a:r>
              <a:rPr lang="en-US" sz="2000" dirty="0">
                <a:solidFill>
                  <a:schemeClr val="bg1"/>
                </a:solidFill>
                <a:latin typeface="Times New Roman"/>
                <a:cs typeface="Times New Roman"/>
              </a:rPr>
              <a:t>Alarms detect high CPU usage &amp; trigger scaling</a:t>
            </a:r>
          </a:p>
          <a:p>
            <a:pPr marL="342900" indent="-342900">
              <a:lnSpc>
                <a:spcPct val="200000"/>
              </a:lnSpc>
              <a:buFont typeface="Wingdings" panose="05000000000000000000" pitchFamily="2" charset="2"/>
              <a:buChar char="§"/>
            </a:pPr>
            <a:r>
              <a:rPr lang="en-US" sz="2000" dirty="0">
                <a:solidFill>
                  <a:schemeClr val="bg1"/>
                </a:solidFill>
                <a:latin typeface="Times New Roman"/>
                <a:cs typeface="Times New Roman"/>
              </a:rPr>
              <a:t>Impact of exceeding 60% CPU utilization:</a:t>
            </a:r>
          </a:p>
          <a:p>
            <a:pPr marL="800100" lvl="1" indent="-342900">
              <a:lnSpc>
                <a:spcPct val="200000"/>
              </a:lnSpc>
              <a:buFont typeface="Wingdings" panose="05000000000000000000" pitchFamily="2" charset="2"/>
              <a:buChar char="ü"/>
            </a:pPr>
            <a:r>
              <a:rPr lang="en-US" sz="2000" dirty="0">
                <a:solidFill>
                  <a:schemeClr val="bg1"/>
                </a:solidFill>
                <a:latin typeface="Times New Roman"/>
                <a:cs typeface="Times New Roman"/>
              </a:rPr>
              <a:t>New EC2 instances added automatically</a:t>
            </a:r>
          </a:p>
          <a:p>
            <a:pPr marL="800100" lvl="1" indent="-342900">
              <a:lnSpc>
                <a:spcPct val="200000"/>
              </a:lnSpc>
              <a:buFont typeface="Wingdings" panose="05000000000000000000" pitchFamily="2" charset="2"/>
              <a:buChar char="ü"/>
            </a:pPr>
            <a:r>
              <a:rPr lang="en-US" sz="2000" dirty="0">
                <a:solidFill>
                  <a:schemeClr val="bg1"/>
                </a:solidFill>
                <a:latin typeface="Times New Roman"/>
                <a:cs typeface="Times New Roman"/>
              </a:rPr>
              <a:t>Prevents system overload &amp; lag</a:t>
            </a:r>
          </a:p>
          <a:p>
            <a:pPr marL="342900" indent="-342900">
              <a:lnSpc>
                <a:spcPct val="200000"/>
              </a:lnSpc>
              <a:buFont typeface="Wingdings" panose="05000000000000000000" pitchFamily="2" charset="2"/>
              <a:buChar char="§"/>
            </a:pPr>
            <a:r>
              <a:rPr lang="en-US" sz="2000" dirty="0">
                <a:solidFill>
                  <a:schemeClr val="bg1"/>
                </a:solidFill>
                <a:latin typeface="Times New Roman"/>
                <a:cs typeface="Times New Roman"/>
              </a:rPr>
              <a:t>Reduces cost by terminating unused instances</a:t>
            </a:r>
          </a:p>
        </p:txBody>
      </p:sp>
      <p:pic>
        <p:nvPicPr>
          <p:cNvPr id="5" name="Picture 4" descr="A screenshot of a computer&#10;&#10;AI-generated content may be incorrect.">
            <a:extLst>
              <a:ext uri="{FF2B5EF4-FFF2-40B4-BE49-F238E27FC236}">
                <a16:creationId xmlns:a16="http://schemas.microsoft.com/office/drawing/2014/main" id="{9367A12B-8603-F1B3-E467-BAEBA8333423}"/>
              </a:ext>
            </a:extLst>
          </p:cNvPr>
          <p:cNvPicPr>
            <a:picLocks noChangeAspect="1"/>
          </p:cNvPicPr>
          <p:nvPr/>
        </p:nvPicPr>
        <p:blipFill rotWithShape="1">
          <a:blip r:embed="rId2">
            <a:extLst>
              <a:ext uri="{28A0092B-C50C-407E-A947-70E740481C1C}">
                <a14:useLocalDpi xmlns:a14="http://schemas.microsoft.com/office/drawing/2010/main" val="0"/>
              </a:ext>
            </a:extLst>
          </a:blip>
          <a:srcRect b="5644"/>
          <a:stretch/>
        </p:blipFill>
        <p:spPr bwMode="auto">
          <a:xfrm>
            <a:off x="6682595" y="777836"/>
            <a:ext cx="5204605" cy="2452144"/>
          </a:xfrm>
          <a:prstGeom prst="rect">
            <a:avLst/>
          </a:prstGeom>
          <a:noFill/>
          <a:ln>
            <a:noFill/>
          </a:ln>
          <a:extLst>
            <a:ext uri="{53640926-AAD7-44D8-BBD7-CCE9431645EC}">
              <a14:shadowObscured xmlns:a14="http://schemas.microsoft.com/office/drawing/2010/main"/>
            </a:ext>
          </a:extLst>
        </p:spPr>
      </p:pic>
      <p:pic>
        <p:nvPicPr>
          <p:cNvPr id="6" name="Picture 5" descr="A screenshot of a computer&#10;&#10;AI-generated content may be incorrect.">
            <a:extLst>
              <a:ext uri="{FF2B5EF4-FFF2-40B4-BE49-F238E27FC236}">
                <a16:creationId xmlns:a16="http://schemas.microsoft.com/office/drawing/2014/main" id="{9317CAA9-641D-F948-6525-DFC4668D0BDC}"/>
              </a:ext>
            </a:extLst>
          </p:cNvPr>
          <p:cNvPicPr>
            <a:picLocks noChangeAspect="1"/>
          </p:cNvPicPr>
          <p:nvPr/>
        </p:nvPicPr>
        <p:blipFill rotWithShape="1">
          <a:blip r:embed="rId3">
            <a:extLst>
              <a:ext uri="{28A0092B-C50C-407E-A947-70E740481C1C}">
                <a14:useLocalDpi xmlns:a14="http://schemas.microsoft.com/office/drawing/2010/main" val="0"/>
              </a:ext>
            </a:extLst>
          </a:blip>
          <a:srcRect t="11687" b="6214"/>
          <a:stretch/>
        </p:blipFill>
        <p:spPr bwMode="auto">
          <a:xfrm>
            <a:off x="6682595" y="3470413"/>
            <a:ext cx="5204606" cy="2894228"/>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8257066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5AF5AE-0AF3-2ECC-CCD6-294AF688BD67}"/>
              </a:ext>
            </a:extLst>
          </p:cNvPr>
          <p:cNvSpPr>
            <a:spLocks noGrp="1"/>
          </p:cNvSpPr>
          <p:nvPr>
            <p:ph type="title"/>
          </p:nvPr>
        </p:nvSpPr>
        <p:spPr/>
        <p:txBody>
          <a:bodyPr/>
          <a:lstStyle/>
          <a:p>
            <a:pPr algn="ctr"/>
            <a:r>
              <a:rPr lang="en-US" dirty="0">
                <a:solidFill>
                  <a:schemeClr val="bg1"/>
                </a:solidFill>
                <a:latin typeface="Times New Roman" panose="02020603050405020304" pitchFamily="18" charset="0"/>
                <a:cs typeface="Times New Roman" panose="02020603050405020304" pitchFamily="18" charset="0"/>
              </a:rPr>
              <a:t>AWS IAM Implementation</a:t>
            </a:r>
          </a:p>
        </p:txBody>
      </p:sp>
      <p:graphicFrame>
        <p:nvGraphicFramePr>
          <p:cNvPr id="5" name="Content Placeholder 2">
            <a:extLst>
              <a:ext uri="{FF2B5EF4-FFF2-40B4-BE49-F238E27FC236}">
                <a16:creationId xmlns:a16="http://schemas.microsoft.com/office/drawing/2014/main" id="{CD53070C-B7CC-7FBF-8029-882E36A216B4}"/>
              </a:ext>
            </a:extLst>
          </p:cNvPr>
          <p:cNvGraphicFramePr>
            <a:graphicFrameLocks noGrp="1"/>
          </p:cNvGraphicFramePr>
          <p:nvPr>
            <p:ph idx="1"/>
            <p:extLst>
              <p:ext uri="{D42A27DB-BD31-4B8C-83A1-F6EECF244321}">
                <p14:modId xmlns:p14="http://schemas.microsoft.com/office/powerpoint/2010/main" val="3275155376"/>
              </p:ext>
            </p:extLst>
          </p:nvPr>
        </p:nvGraphicFramePr>
        <p:xfrm>
          <a:off x="838200" y="2141537"/>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190300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2F254F2-AA8B-99BD-B8BB-5FCA357554BF}"/>
              </a:ext>
            </a:extLst>
          </p:cNvPr>
          <p:cNvSpPr txBox="1"/>
          <p:nvPr/>
        </p:nvSpPr>
        <p:spPr>
          <a:xfrm>
            <a:off x="872067" y="846666"/>
            <a:ext cx="8915400" cy="5201424"/>
          </a:xfrm>
          <a:prstGeom prst="rect">
            <a:avLst/>
          </a:prstGeom>
          <a:noFill/>
        </p:spPr>
        <p:txBody>
          <a:bodyPr wrap="square" lIns="91440" tIns="45720" rIns="91440" bIns="45720" rtlCol="0" anchor="t">
            <a:spAutoFit/>
          </a:bodyPr>
          <a:lstStyle/>
          <a:p>
            <a:pPr>
              <a:lnSpc>
                <a:spcPct val="200000"/>
              </a:lnSpc>
            </a:pPr>
            <a:r>
              <a:rPr lang="en-US" sz="3200" b="1" dirty="0">
                <a:solidFill>
                  <a:schemeClr val="bg1"/>
                </a:solidFill>
                <a:latin typeface="Times New Roman"/>
                <a:cs typeface="Times New Roman"/>
              </a:rPr>
              <a:t>AWS Lambda</a:t>
            </a:r>
          </a:p>
          <a:p>
            <a:pPr>
              <a:lnSpc>
                <a:spcPct val="200000"/>
              </a:lnSpc>
            </a:pPr>
            <a:endParaRPr lang="en-US" sz="2400" b="1" dirty="0">
              <a:solidFill>
                <a:schemeClr val="bg1"/>
              </a:solidFill>
              <a:latin typeface="Times New Roman"/>
              <a:cs typeface="Times New Roman"/>
            </a:endParaRPr>
          </a:p>
          <a:p>
            <a:pPr marL="285750" indent="-285750">
              <a:lnSpc>
                <a:spcPct val="200000"/>
              </a:lnSpc>
              <a:buFont typeface="Wingdings" panose="05000000000000000000" pitchFamily="2" charset="2"/>
              <a:buChar char="§"/>
            </a:pPr>
            <a:r>
              <a:rPr lang="en-US" sz="2000" dirty="0">
                <a:solidFill>
                  <a:schemeClr val="bg1"/>
                </a:solidFill>
                <a:latin typeface="Times New Roman"/>
                <a:cs typeface="Times New Roman"/>
              </a:rPr>
              <a:t>Purpose: Serverless computing for event-driven tasks</a:t>
            </a:r>
          </a:p>
          <a:p>
            <a:pPr marL="285750" indent="-285750">
              <a:lnSpc>
                <a:spcPct val="200000"/>
              </a:lnSpc>
              <a:buFont typeface="Wingdings" panose="05000000000000000000" pitchFamily="2" charset="2"/>
              <a:buChar char="§"/>
            </a:pPr>
            <a:r>
              <a:rPr lang="en-US" sz="2000" dirty="0">
                <a:solidFill>
                  <a:schemeClr val="bg1"/>
                </a:solidFill>
                <a:latin typeface="Times New Roman"/>
                <a:cs typeface="Times New Roman"/>
              </a:rPr>
              <a:t>Use Case: </a:t>
            </a:r>
          </a:p>
          <a:p>
            <a:pPr marL="742950" lvl="1" indent="-285750">
              <a:lnSpc>
                <a:spcPct val="200000"/>
              </a:lnSpc>
              <a:buFont typeface="Wingdings" panose="05000000000000000000" pitchFamily="2" charset="2"/>
              <a:buChar char="ü"/>
            </a:pPr>
            <a:r>
              <a:rPr lang="en-US" sz="2000" dirty="0">
                <a:solidFill>
                  <a:schemeClr val="bg1"/>
                </a:solidFill>
                <a:latin typeface="Times New Roman"/>
                <a:cs typeface="Times New Roman"/>
              </a:rPr>
              <a:t>Sends notifications on university updates</a:t>
            </a:r>
          </a:p>
          <a:p>
            <a:pPr marL="742950" lvl="1" indent="-285750">
              <a:lnSpc>
                <a:spcPct val="200000"/>
              </a:lnSpc>
              <a:buFont typeface="Wingdings" panose="05000000000000000000" pitchFamily="2" charset="2"/>
              <a:buChar char="ü"/>
            </a:pPr>
            <a:r>
              <a:rPr lang="en-US" sz="2000" dirty="0">
                <a:solidFill>
                  <a:schemeClr val="bg1"/>
                </a:solidFill>
                <a:latin typeface="Times New Roman"/>
                <a:cs typeface="Times New Roman"/>
              </a:rPr>
              <a:t>Enables real-time interactions (chats, forums, live Q&amp;A)</a:t>
            </a:r>
          </a:p>
          <a:p>
            <a:pPr marL="285750" indent="-285750">
              <a:lnSpc>
                <a:spcPct val="200000"/>
              </a:lnSpc>
              <a:buFont typeface="Wingdings" panose="05000000000000000000" pitchFamily="2" charset="2"/>
              <a:buChar char="§"/>
            </a:pPr>
            <a:r>
              <a:rPr lang="en-US" sz="2000" dirty="0">
                <a:solidFill>
                  <a:schemeClr val="bg1"/>
                </a:solidFill>
                <a:latin typeface="Times New Roman"/>
                <a:cs typeface="Times New Roman"/>
              </a:rPr>
              <a:t>Cost Optimization: Runs only when needed </a:t>
            </a:r>
          </a:p>
          <a:p>
            <a:endParaRPr lang="en-CA" sz="2000" dirty="0">
              <a:solidFill>
                <a:schemeClr val="bg1"/>
              </a:solidFill>
              <a:latin typeface="Times New Roman" panose="02020603050405020304" pitchFamily="18" charset="0"/>
              <a:cs typeface="Times New Roman" panose="02020603050405020304" pitchFamily="18" charset="0"/>
            </a:endParaRPr>
          </a:p>
        </p:txBody>
      </p:sp>
      <p:pic>
        <p:nvPicPr>
          <p:cNvPr id="5" name="Picture 4" descr="A logo on a black background">
            <a:extLst>
              <a:ext uri="{FF2B5EF4-FFF2-40B4-BE49-F238E27FC236}">
                <a16:creationId xmlns:a16="http://schemas.microsoft.com/office/drawing/2014/main" id="{C6AB1A11-2269-5FBF-DE92-C1B1A4F2A2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12962" y="1252346"/>
            <a:ext cx="4830305" cy="2683075"/>
          </a:xfrm>
          <a:prstGeom prst="rect">
            <a:avLst/>
          </a:prstGeom>
        </p:spPr>
      </p:pic>
    </p:spTree>
    <p:extLst>
      <p:ext uri="{BB962C8B-B14F-4D97-AF65-F5344CB8AC3E}">
        <p14:creationId xmlns:p14="http://schemas.microsoft.com/office/powerpoint/2010/main" val="13406727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73D3AEB-8AA3-481D-9F6F-B80FE58DD5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BD9FE98-387B-4EC6-A44D-C6F9230349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7CFB420D-223A-4357-AA4A-003C6C2A706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13" name="Oval 12">
              <a:extLst>
                <a:ext uri="{FF2B5EF4-FFF2-40B4-BE49-F238E27FC236}">
                  <a16:creationId xmlns:a16="http://schemas.microsoft.com/office/drawing/2014/main" id="{569B6719-4A3A-4DEC-A190-6611A41B42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CC65BFA3-0719-427B-8870-26748E61E7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EBB203FB-4E3E-4392-BC79-3EA2FEE318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A7C2D5BB-49AB-47DE-BA4F-97FAA54370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Oval 17">
            <a:extLst>
              <a:ext uri="{FF2B5EF4-FFF2-40B4-BE49-F238E27FC236}">
                <a16:creationId xmlns:a16="http://schemas.microsoft.com/office/drawing/2014/main" id="{205D069A-295F-435F-8B39-14D44D9869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500000">
            <a:off x="99103" y="203612"/>
            <a:ext cx="6233807" cy="62338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E98CDBF-5E29-FC73-9BFD-C55D45027A63}"/>
              </a:ext>
            </a:extLst>
          </p:cNvPr>
          <p:cNvSpPr>
            <a:spLocks noGrp="1"/>
          </p:cNvSpPr>
          <p:nvPr>
            <p:ph type="title"/>
          </p:nvPr>
        </p:nvSpPr>
        <p:spPr>
          <a:xfrm>
            <a:off x="1008998" y="1913353"/>
            <a:ext cx="4782199" cy="3567072"/>
          </a:xfrm>
          <a:noFill/>
        </p:spPr>
        <p:txBody>
          <a:bodyPr anchor="ctr">
            <a:normAutofit/>
          </a:bodyPr>
          <a:lstStyle>
            <a:defPPr>
              <a:defRPr lang="en-US"/>
            </a:defPPr>
            <a:lvl1pPr marL="0" algn="l" defTabSz="380985" rtl="0" eaLnBrk="1" latinLnBrk="0" hangingPunct="1">
              <a:defRPr sz="1500" kern="1200">
                <a:solidFill>
                  <a:schemeClr val="tx1"/>
                </a:solidFill>
                <a:latin typeface="+mn-lt"/>
                <a:ea typeface="+mn-ea"/>
                <a:cs typeface="+mn-cs"/>
              </a:defRPr>
            </a:lvl1pPr>
            <a:lvl2pPr marL="380985" algn="l" defTabSz="380985" rtl="0" eaLnBrk="1" latinLnBrk="0" hangingPunct="1">
              <a:defRPr sz="1500" kern="1200">
                <a:solidFill>
                  <a:schemeClr val="tx1"/>
                </a:solidFill>
                <a:latin typeface="+mn-lt"/>
                <a:ea typeface="+mn-ea"/>
                <a:cs typeface="+mn-cs"/>
              </a:defRPr>
            </a:lvl2pPr>
            <a:lvl3pPr marL="761970" algn="l" defTabSz="380985" rtl="0" eaLnBrk="1" latinLnBrk="0" hangingPunct="1">
              <a:defRPr sz="1500" kern="1200">
                <a:solidFill>
                  <a:schemeClr val="tx1"/>
                </a:solidFill>
                <a:latin typeface="+mn-lt"/>
                <a:ea typeface="+mn-ea"/>
                <a:cs typeface="+mn-cs"/>
              </a:defRPr>
            </a:lvl3pPr>
            <a:lvl4pPr marL="1142954" algn="l" defTabSz="380985" rtl="0" eaLnBrk="1" latinLnBrk="0" hangingPunct="1">
              <a:defRPr sz="1500" kern="1200">
                <a:solidFill>
                  <a:schemeClr val="tx1"/>
                </a:solidFill>
                <a:latin typeface="+mn-lt"/>
                <a:ea typeface="+mn-ea"/>
                <a:cs typeface="+mn-cs"/>
              </a:defRPr>
            </a:lvl4pPr>
            <a:lvl5pPr marL="1523939" algn="l" defTabSz="380985" rtl="0" eaLnBrk="1" latinLnBrk="0" hangingPunct="1">
              <a:defRPr sz="1500" kern="1200">
                <a:solidFill>
                  <a:schemeClr val="tx1"/>
                </a:solidFill>
                <a:latin typeface="+mn-lt"/>
                <a:ea typeface="+mn-ea"/>
                <a:cs typeface="+mn-cs"/>
              </a:defRPr>
            </a:lvl5pPr>
            <a:lvl6pPr marL="1904924" algn="l" defTabSz="380985" rtl="0" eaLnBrk="1" latinLnBrk="0" hangingPunct="1">
              <a:defRPr sz="1500" kern="1200">
                <a:solidFill>
                  <a:schemeClr val="tx1"/>
                </a:solidFill>
                <a:latin typeface="+mn-lt"/>
                <a:ea typeface="+mn-ea"/>
                <a:cs typeface="+mn-cs"/>
              </a:defRPr>
            </a:lvl6pPr>
            <a:lvl7pPr marL="2285909" algn="l" defTabSz="380985" rtl="0" eaLnBrk="1" latinLnBrk="0" hangingPunct="1">
              <a:defRPr sz="1500" kern="1200">
                <a:solidFill>
                  <a:schemeClr val="tx1"/>
                </a:solidFill>
                <a:latin typeface="+mn-lt"/>
                <a:ea typeface="+mn-ea"/>
                <a:cs typeface="+mn-cs"/>
              </a:defRPr>
            </a:lvl7pPr>
            <a:lvl8pPr marL="2666893" algn="l" defTabSz="380985" rtl="0" eaLnBrk="1" latinLnBrk="0" hangingPunct="1">
              <a:defRPr sz="1500" kern="1200">
                <a:solidFill>
                  <a:schemeClr val="tx1"/>
                </a:solidFill>
                <a:latin typeface="+mn-lt"/>
                <a:ea typeface="+mn-ea"/>
                <a:cs typeface="+mn-cs"/>
              </a:defRPr>
            </a:lvl8pPr>
            <a:lvl9pPr marL="3047878" algn="l" defTabSz="380985" rtl="0" eaLnBrk="1" latinLnBrk="0" hangingPunct="1">
              <a:defRPr sz="1500" kern="1200">
                <a:solidFill>
                  <a:schemeClr val="tx1"/>
                </a:solidFill>
                <a:latin typeface="+mn-lt"/>
                <a:ea typeface="+mn-ea"/>
                <a:cs typeface="+mn-cs"/>
              </a:defRPr>
            </a:lvl9pPr>
          </a:lstStyle>
          <a:p>
            <a:r>
              <a:rPr lang="en-US" sz="4800" dirty="0">
                <a:solidFill>
                  <a:schemeClr val="bg1"/>
                </a:solidFill>
                <a:latin typeface="Times New Roman"/>
                <a:ea typeface="+mj-lt"/>
                <a:cs typeface="+mj-lt"/>
              </a:rPr>
              <a:t>Challenges, Learnings &amp; Reflections</a:t>
            </a:r>
            <a:endParaRPr lang="en-US" sz="4800" dirty="0">
              <a:solidFill>
                <a:schemeClr val="bg1"/>
              </a:solidFill>
              <a:latin typeface="Times New Roman"/>
              <a:cs typeface="Times New Roman"/>
            </a:endParaRPr>
          </a:p>
        </p:txBody>
      </p:sp>
      <p:sp>
        <p:nvSpPr>
          <p:cNvPr id="20" name="Rectangle 19">
            <a:extLst>
              <a:ext uri="{FF2B5EF4-FFF2-40B4-BE49-F238E27FC236}">
                <a16:creationId xmlns:a16="http://schemas.microsoft.com/office/drawing/2014/main" id="{14925E00-1519-483D-BEDE-3DB840745A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 name="Group 21">
            <a:extLst>
              <a:ext uri="{FF2B5EF4-FFF2-40B4-BE49-F238E27FC236}">
                <a16:creationId xmlns:a16="http://schemas.microsoft.com/office/drawing/2014/main" id="{D86A47AA-3999-4EE6-BC5C-502DAE57FE1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23" name="Straight Connector 22">
              <a:extLst>
                <a:ext uri="{FF2B5EF4-FFF2-40B4-BE49-F238E27FC236}">
                  <a16:creationId xmlns:a16="http://schemas.microsoft.com/office/drawing/2014/main" id="{261D1278-3E86-430E-AC17-ECC407520BC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A6A6D283-6CA9-43BF-B874-D4398E7BB25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6B0A4FFB-2DB0-4461-87AD-20DBE6BCE71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438731F8-C740-4802-8967-656BE04E946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28" name="Rectangle 27">
            <a:extLst>
              <a:ext uri="{FF2B5EF4-FFF2-40B4-BE49-F238E27FC236}">
                <a16:creationId xmlns:a16="http://schemas.microsoft.com/office/drawing/2014/main" id="{AC26F14B-F98B-4B7D-AF0B-24D840F67A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0" name="Group 29">
            <a:extLst>
              <a:ext uri="{FF2B5EF4-FFF2-40B4-BE49-F238E27FC236}">
                <a16:creationId xmlns:a16="http://schemas.microsoft.com/office/drawing/2014/main" id="{CA745027-6B11-4363-8A2E-CB8EB38EBA9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31" name="Straight Connector 30">
              <a:extLst>
                <a:ext uri="{FF2B5EF4-FFF2-40B4-BE49-F238E27FC236}">
                  <a16:creationId xmlns:a16="http://schemas.microsoft.com/office/drawing/2014/main" id="{BA55DA09-A260-44A9-B1D9-FAC678AD81A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40D6225A-20C6-43EE-9E11-2D9FC119253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F11E7EE-ABBB-40C5-AD9F-7228BA656C5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8AA5D5FF-9E03-4A84-8627-0E744F5FC5E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3" name="Content Placeholder 2">
            <a:extLst>
              <a:ext uri="{FF2B5EF4-FFF2-40B4-BE49-F238E27FC236}">
                <a16:creationId xmlns:a16="http://schemas.microsoft.com/office/drawing/2014/main" id="{6B2AD33E-A56D-0B2B-79B9-D77A4477D6AC}"/>
              </a:ext>
            </a:extLst>
          </p:cNvPr>
          <p:cNvSpPr>
            <a:spLocks noGrp="1"/>
          </p:cNvSpPr>
          <p:nvPr>
            <p:ph idx="1"/>
          </p:nvPr>
        </p:nvSpPr>
        <p:spPr>
          <a:xfrm>
            <a:off x="6289693" y="851740"/>
            <a:ext cx="5215831" cy="5316843"/>
          </a:xfrm>
          <a:noFill/>
        </p:spPr>
        <p:txBody>
          <a:bodyPr vert="horz" lIns="76200" tIns="38100" rIns="76200" bIns="38100" rtlCol="0" anchor="ctr">
            <a:noAutofit/>
          </a:bodyPr>
          <a:lstStyle>
            <a:defPPr>
              <a:defRPr lang="en-US"/>
            </a:defPPr>
            <a:lvl1pPr marL="0" algn="l" defTabSz="380985" rtl="0" eaLnBrk="1" latinLnBrk="0" hangingPunct="1">
              <a:defRPr sz="1500" kern="1200">
                <a:solidFill>
                  <a:schemeClr val="tx1"/>
                </a:solidFill>
                <a:latin typeface="+mn-lt"/>
                <a:ea typeface="+mn-ea"/>
                <a:cs typeface="+mn-cs"/>
              </a:defRPr>
            </a:lvl1pPr>
            <a:lvl2pPr marL="380985" algn="l" defTabSz="380985" rtl="0" eaLnBrk="1" latinLnBrk="0" hangingPunct="1">
              <a:defRPr sz="1500" kern="1200">
                <a:solidFill>
                  <a:schemeClr val="tx1"/>
                </a:solidFill>
                <a:latin typeface="+mn-lt"/>
                <a:ea typeface="+mn-ea"/>
                <a:cs typeface="+mn-cs"/>
              </a:defRPr>
            </a:lvl2pPr>
            <a:lvl3pPr marL="761970" algn="l" defTabSz="380985" rtl="0" eaLnBrk="1" latinLnBrk="0" hangingPunct="1">
              <a:defRPr sz="1500" kern="1200">
                <a:solidFill>
                  <a:schemeClr val="tx1"/>
                </a:solidFill>
                <a:latin typeface="+mn-lt"/>
                <a:ea typeface="+mn-ea"/>
                <a:cs typeface="+mn-cs"/>
              </a:defRPr>
            </a:lvl3pPr>
            <a:lvl4pPr marL="1142954" algn="l" defTabSz="380985" rtl="0" eaLnBrk="1" latinLnBrk="0" hangingPunct="1">
              <a:defRPr sz="1500" kern="1200">
                <a:solidFill>
                  <a:schemeClr val="tx1"/>
                </a:solidFill>
                <a:latin typeface="+mn-lt"/>
                <a:ea typeface="+mn-ea"/>
                <a:cs typeface="+mn-cs"/>
              </a:defRPr>
            </a:lvl4pPr>
            <a:lvl5pPr marL="1523939" algn="l" defTabSz="380985" rtl="0" eaLnBrk="1" latinLnBrk="0" hangingPunct="1">
              <a:defRPr sz="1500" kern="1200">
                <a:solidFill>
                  <a:schemeClr val="tx1"/>
                </a:solidFill>
                <a:latin typeface="+mn-lt"/>
                <a:ea typeface="+mn-ea"/>
                <a:cs typeface="+mn-cs"/>
              </a:defRPr>
            </a:lvl5pPr>
            <a:lvl6pPr marL="1904924" algn="l" defTabSz="380985" rtl="0" eaLnBrk="1" latinLnBrk="0" hangingPunct="1">
              <a:defRPr sz="1500" kern="1200">
                <a:solidFill>
                  <a:schemeClr val="tx1"/>
                </a:solidFill>
                <a:latin typeface="+mn-lt"/>
                <a:ea typeface="+mn-ea"/>
                <a:cs typeface="+mn-cs"/>
              </a:defRPr>
            </a:lvl6pPr>
            <a:lvl7pPr marL="2285909" algn="l" defTabSz="380985" rtl="0" eaLnBrk="1" latinLnBrk="0" hangingPunct="1">
              <a:defRPr sz="1500" kern="1200">
                <a:solidFill>
                  <a:schemeClr val="tx1"/>
                </a:solidFill>
                <a:latin typeface="+mn-lt"/>
                <a:ea typeface="+mn-ea"/>
                <a:cs typeface="+mn-cs"/>
              </a:defRPr>
            </a:lvl7pPr>
            <a:lvl8pPr marL="2666893" algn="l" defTabSz="380985" rtl="0" eaLnBrk="1" latinLnBrk="0" hangingPunct="1">
              <a:defRPr sz="1500" kern="1200">
                <a:solidFill>
                  <a:schemeClr val="tx1"/>
                </a:solidFill>
                <a:latin typeface="+mn-lt"/>
                <a:ea typeface="+mn-ea"/>
                <a:cs typeface="+mn-cs"/>
              </a:defRPr>
            </a:lvl8pPr>
            <a:lvl9pPr marL="3047878" algn="l" defTabSz="380985" rtl="0" eaLnBrk="1" latinLnBrk="0" hangingPunct="1">
              <a:defRPr sz="1500" kern="1200">
                <a:solidFill>
                  <a:schemeClr val="tx1"/>
                </a:solidFill>
                <a:latin typeface="+mn-lt"/>
                <a:ea typeface="+mn-ea"/>
                <a:cs typeface="+mn-cs"/>
              </a:defRPr>
            </a:lvl9pPr>
          </a:lstStyle>
          <a:p>
            <a:pPr marL="0" indent="0">
              <a:buNone/>
            </a:pPr>
            <a:r>
              <a:rPr lang="en-US" sz="1400" dirty="0">
                <a:solidFill>
                  <a:schemeClr val="bg1"/>
                </a:solidFill>
                <a:latin typeface="Times New Roman"/>
                <a:ea typeface="+mj-lt"/>
                <a:cs typeface="+mj-lt"/>
              </a:rPr>
              <a:t>Challenges Faced:</a:t>
            </a:r>
            <a:endParaRPr lang="en-US" sz="1400" dirty="0">
              <a:solidFill>
                <a:schemeClr val="bg1"/>
              </a:solidFill>
              <a:latin typeface="Times New Roman"/>
              <a:cs typeface="Times New Roman"/>
            </a:endParaRPr>
          </a:p>
          <a:p>
            <a:pPr marL="0" indent="0">
              <a:buClr>
                <a:srgbClr val="8AD0D6"/>
              </a:buClr>
              <a:buNone/>
            </a:pPr>
            <a:endParaRPr lang="en-US" sz="1400" dirty="0">
              <a:solidFill>
                <a:schemeClr val="bg1"/>
              </a:solidFill>
              <a:latin typeface="Times New Roman"/>
              <a:cs typeface="Times New Roman"/>
            </a:endParaRPr>
          </a:p>
          <a:p>
            <a:pPr marL="285115" indent="-285115">
              <a:buClr>
                <a:srgbClr val="8AD0D6"/>
              </a:buClr>
            </a:pPr>
            <a:r>
              <a:rPr lang="en-US" sz="1400" dirty="0">
                <a:solidFill>
                  <a:schemeClr val="bg1"/>
                </a:solidFill>
                <a:latin typeface="Times New Roman"/>
                <a:ea typeface="+mj-lt"/>
                <a:cs typeface="+mj-lt"/>
              </a:rPr>
              <a:t>IAM Role Restrictions: Blocked Lambda &amp; Beanstalk execution due to admin rights.</a:t>
            </a:r>
            <a:endParaRPr lang="en-US" sz="1400" dirty="0">
              <a:solidFill>
                <a:schemeClr val="bg1"/>
              </a:solidFill>
              <a:latin typeface="Times New Roman"/>
              <a:cs typeface="Times New Roman"/>
            </a:endParaRPr>
          </a:p>
          <a:p>
            <a:pPr marL="285115" indent="-285115">
              <a:buClr>
                <a:srgbClr val="8AD0D6"/>
              </a:buClr>
            </a:pPr>
            <a:r>
              <a:rPr lang="en-US" sz="1400" dirty="0">
                <a:solidFill>
                  <a:schemeClr val="bg1"/>
                </a:solidFill>
                <a:latin typeface="Times New Roman"/>
                <a:ea typeface="+mj-lt"/>
                <a:cs typeface="+mj-lt"/>
              </a:rPr>
              <a:t>S3 Bucket Access: Required manual policy edits for deployment to succeed.</a:t>
            </a:r>
            <a:endParaRPr lang="en-US" sz="1400" dirty="0">
              <a:solidFill>
                <a:schemeClr val="bg1"/>
              </a:solidFill>
              <a:latin typeface="Times New Roman"/>
              <a:cs typeface="Times New Roman"/>
            </a:endParaRPr>
          </a:p>
          <a:p>
            <a:pPr marL="285115" indent="-285115">
              <a:buClr>
                <a:srgbClr val="8AD0D6"/>
              </a:buClr>
            </a:pPr>
            <a:r>
              <a:rPr lang="en-US" sz="1400" dirty="0">
                <a:solidFill>
                  <a:schemeClr val="bg1"/>
                </a:solidFill>
                <a:latin typeface="Times New Roman"/>
                <a:ea typeface="+mj-lt"/>
                <a:cs typeface="+mj-lt"/>
              </a:rPr>
              <a:t>Security Group </a:t>
            </a:r>
            <a:r>
              <a:rPr lang="en-US" sz="1400" dirty="0" err="1">
                <a:solidFill>
                  <a:schemeClr val="bg1"/>
                </a:solidFill>
                <a:latin typeface="Times New Roman"/>
                <a:ea typeface="+mj-lt"/>
                <a:cs typeface="+mj-lt"/>
              </a:rPr>
              <a:t>Misconfigs</a:t>
            </a:r>
            <a:r>
              <a:rPr lang="en-US" sz="1400" dirty="0">
                <a:solidFill>
                  <a:schemeClr val="bg1"/>
                </a:solidFill>
                <a:latin typeface="Times New Roman"/>
                <a:ea typeface="+mj-lt"/>
                <a:cs typeface="+mj-lt"/>
              </a:rPr>
              <a:t>: Initially blocked EC2-RDS communication.</a:t>
            </a:r>
            <a:endParaRPr lang="en-US" sz="1400" dirty="0">
              <a:solidFill>
                <a:schemeClr val="bg1"/>
              </a:solidFill>
              <a:latin typeface="Times New Roman"/>
              <a:cs typeface="Times New Roman"/>
            </a:endParaRPr>
          </a:p>
          <a:p>
            <a:pPr marL="285115" indent="-285115">
              <a:buClr>
                <a:srgbClr val="8AD0D6"/>
              </a:buClr>
            </a:pPr>
            <a:r>
              <a:rPr lang="en-US" sz="1400" dirty="0">
                <a:solidFill>
                  <a:schemeClr val="bg1"/>
                </a:solidFill>
                <a:latin typeface="Times New Roman"/>
                <a:ea typeface="+mj-lt"/>
                <a:cs typeface="+mj-lt"/>
              </a:rPr>
              <a:t>Elastic Beanstalk Timeouts: Triggered due to load balancer and role issues.</a:t>
            </a:r>
            <a:endParaRPr lang="en-US" sz="1400" dirty="0">
              <a:solidFill>
                <a:schemeClr val="bg1"/>
              </a:solidFill>
              <a:latin typeface="Times New Roman"/>
              <a:cs typeface="Times New Roman"/>
            </a:endParaRPr>
          </a:p>
          <a:p>
            <a:pPr marL="285115" indent="-285115">
              <a:buClr>
                <a:srgbClr val="8AD0D6"/>
              </a:buClr>
            </a:pPr>
            <a:r>
              <a:rPr lang="en-US" sz="1400" dirty="0">
                <a:solidFill>
                  <a:schemeClr val="bg1"/>
                </a:solidFill>
                <a:latin typeface="Times New Roman"/>
                <a:ea typeface="+mj-lt"/>
                <a:cs typeface="+mj-lt"/>
              </a:rPr>
              <a:t>Time &amp; Skill Constraints: Frontend implementation was out of scope.</a:t>
            </a:r>
            <a:endParaRPr lang="en-US" sz="1400" dirty="0">
              <a:solidFill>
                <a:schemeClr val="bg1"/>
              </a:solidFill>
              <a:latin typeface="Times New Roman"/>
              <a:cs typeface="Times New Roman"/>
            </a:endParaRPr>
          </a:p>
          <a:p>
            <a:pPr marL="0" indent="0">
              <a:buClr>
                <a:srgbClr val="8AD0D6"/>
              </a:buClr>
              <a:buNone/>
            </a:pPr>
            <a:endParaRPr lang="en-US" sz="1400" dirty="0">
              <a:solidFill>
                <a:schemeClr val="bg1"/>
              </a:solidFill>
              <a:latin typeface="Times New Roman"/>
              <a:cs typeface="Times New Roman"/>
            </a:endParaRPr>
          </a:p>
          <a:p>
            <a:pPr marL="0" indent="0">
              <a:buClr>
                <a:srgbClr val="8AD0D6"/>
              </a:buClr>
              <a:buNone/>
            </a:pPr>
            <a:r>
              <a:rPr lang="en-US" sz="1400" dirty="0">
                <a:solidFill>
                  <a:schemeClr val="bg1"/>
                </a:solidFill>
                <a:latin typeface="Times New Roman"/>
                <a:ea typeface="+mj-lt"/>
                <a:cs typeface="+mj-lt"/>
              </a:rPr>
              <a:t>Key Learnings:</a:t>
            </a:r>
            <a:endParaRPr lang="en-US" sz="1400" dirty="0">
              <a:solidFill>
                <a:schemeClr val="bg1"/>
              </a:solidFill>
              <a:latin typeface="Times New Roman"/>
              <a:cs typeface="Times New Roman"/>
            </a:endParaRPr>
          </a:p>
          <a:p>
            <a:pPr marL="0" indent="0">
              <a:buClr>
                <a:srgbClr val="8AD0D6"/>
              </a:buClr>
              <a:buNone/>
            </a:pPr>
            <a:endParaRPr lang="en-US" sz="1400" dirty="0">
              <a:solidFill>
                <a:schemeClr val="bg1"/>
              </a:solidFill>
              <a:latin typeface="Times New Roman"/>
              <a:cs typeface="Times New Roman"/>
            </a:endParaRPr>
          </a:p>
          <a:p>
            <a:pPr marL="285115" indent="-285115">
              <a:buClr>
                <a:srgbClr val="8AD0D6"/>
              </a:buClr>
            </a:pPr>
            <a:r>
              <a:rPr lang="en-US" sz="1400" dirty="0">
                <a:solidFill>
                  <a:schemeClr val="bg1"/>
                </a:solidFill>
                <a:latin typeface="Times New Roman"/>
                <a:ea typeface="+mj-lt"/>
                <a:cs typeface="+mj-lt"/>
              </a:rPr>
              <a:t>Deepened understanding of service integrations and IAM policies.</a:t>
            </a:r>
            <a:endParaRPr lang="en-US" sz="1400" dirty="0">
              <a:solidFill>
                <a:schemeClr val="bg1"/>
              </a:solidFill>
              <a:latin typeface="Times New Roman"/>
              <a:cs typeface="Times New Roman"/>
            </a:endParaRPr>
          </a:p>
          <a:p>
            <a:pPr marL="285115" indent="-285115">
              <a:buClr>
                <a:srgbClr val="8AD0D6"/>
              </a:buClr>
            </a:pPr>
            <a:r>
              <a:rPr lang="en-US" sz="1400" dirty="0">
                <a:solidFill>
                  <a:schemeClr val="bg1"/>
                </a:solidFill>
                <a:latin typeface="Times New Roman"/>
                <a:ea typeface="+mj-lt"/>
                <a:cs typeface="+mj-lt"/>
              </a:rPr>
              <a:t>Hands-on experience with EC2-RDS connectivity and Elastic Beanstalk deployments.</a:t>
            </a:r>
            <a:endParaRPr lang="en-US" sz="1400" dirty="0">
              <a:solidFill>
                <a:schemeClr val="bg1"/>
              </a:solidFill>
              <a:latin typeface="Times New Roman"/>
              <a:cs typeface="Times New Roman"/>
            </a:endParaRPr>
          </a:p>
          <a:p>
            <a:pPr marL="285115" indent="-285115">
              <a:buClr>
                <a:srgbClr val="8AD0D6"/>
              </a:buClr>
            </a:pPr>
            <a:r>
              <a:rPr lang="en-US" sz="1400" dirty="0">
                <a:solidFill>
                  <a:schemeClr val="bg1"/>
                </a:solidFill>
                <a:latin typeface="Times New Roman"/>
                <a:ea typeface="+mj-lt"/>
                <a:cs typeface="+mj-lt"/>
              </a:rPr>
              <a:t>Gained awareness of real-world infrastructure and cloud automation practices.</a:t>
            </a:r>
            <a:endParaRPr lang="en-US" sz="1400" dirty="0">
              <a:solidFill>
                <a:schemeClr val="bg1"/>
              </a:solidFill>
              <a:latin typeface="Times New Roman"/>
              <a:cs typeface="Times New Roman"/>
            </a:endParaRPr>
          </a:p>
        </p:txBody>
      </p:sp>
    </p:spTree>
    <p:extLst>
      <p:ext uri="{BB962C8B-B14F-4D97-AF65-F5344CB8AC3E}">
        <p14:creationId xmlns:p14="http://schemas.microsoft.com/office/powerpoint/2010/main" val="39173006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5" name="Rectangle 44">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5F641DA-33A0-BC93-16B3-AD1D3556DB58}"/>
              </a:ext>
            </a:extLst>
          </p:cNvPr>
          <p:cNvSpPr>
            <a:spLocks noGrp="1"/>
          </p:cNvSpPr>
          <p:nvPr>
            <p:ph type="title"/>
          </p:nvPr>
        </p:nvSpPr>
        <p:spPr>
          <a:xfrm>
            <a:off x="6981825" y="2767280"/>
            <a:ext cx="4391024" cy="1323439"/>
          </a:xfrm>
        </p:spPr>
        <p:txBody>
          <a:bodyPr anchor="t">
            <a:normAutofit/>
          </a:bodyPr>
          <a:lstStyle/>
          <a:p>
            <a:r>
              <a:rPr lang="en-US" sz="4800" dirty="0">
                <a:solidFill>
                  <a:schemeClr val="bg1"/>
                </a:solidFill>
                <a:latin typeface="Times New Roman" panose="02020603050405020304" pitchFamily="18" charset="0"/>
                <a:cs typeface="Times New Roman" panose="02020603050405020304" pitchFamily="18" charset="0"/>
              </a:rPr>
              <a:t>Thank You !!</a:t>
            </a:r>
          </a:p>
        </p:txBody>
      </p:sp>
      <p:pic>
        <p:nvPicPr>
          <p:cNvPr id="16" name="Picture 15" descr="A yellow neon face with eyes and nose&#10;&#10;AI-generated content may be incorrect.">
            <a:extLst>
              <a:ext uri="{FF2B5EF4-FFF2-40B4-BE49-F238E27FC236}">
                <a16:creationId xmlns:a16="http://schemas.microsoft.com/office/drawing/2014/main" id="{23188E84-2BDA-C731-4A71-A2F11BF37DC0}"/>
              </a:ext>
            </a:extLst>
          </p:cNvPr>
          <p:cNvPicPr>
            <a:picLocks noChangeAspect="1"/>
          </p:cNvPicPr>
          <p:nvPr/>
        </p:nvPicPr>
        <p:blipFill>
          <a:blip r:embed="rId2"/>
          <a:stretch>
            <a:fillRect/>
          </a:stretch>
        </p:blipFill>
        <p:spPr>
          <a:xfrm>
            <a:off x="835024" y="1673884"/>
            <a:ext cx="5260976" cy="4090408"/>
          </a:xfrm>
          <a:prstGeom prst="rect">
            <a:avLst/>
          </a:prstGeom>
        </p:spPr>
      </p:pic>
      <p:sp>
        <p:nvSpPr>
          <p:cNvPr id="3" name="Content Placeholder 2">
            <a:extLst>
              <a:ext uri="{FF2B5EF4-FFF2-40B4-BE49-F238E27FC236}">
                <a16:creationId xmlns:a16="http://schemas.microsoft.com/office/drawing/2014/main" id="{73F6C118-BA58-BB79-D21F-F7227D76C71B}"/>
              </a:ext>
            </a:extLst>
          </p:cNvPr>
          <p:cNvSpPr>
            <a:spLocks noGrp="1"/>
          </p:cNvSpPr>
          <p:nvPr>
            <p:ph idx="1"/>
          </p:nvPr>
        </p:nvSpPr>
        <p:spPr>
          <a:xfrm>
            <a:off x="6981824" y="3146400"/>
            <a:ext cx="4391025" cy="2454300"/>
          </a:xfrm>
        </p:spPr>
        <p:txBody>
          <a:bodyPr vert="horz" lIns="91440" tIns="45720" rIns="91440" bIns="45720" rtlCol="0">
            <a:normAutofit/>
          </a:bodyPr>
          <a:lstStyle/>
          <a:p>
            <a:pPr marL="0" indent="0">
              <a:buNone/>
            </a:pPr>
            <a:r>
              <a:rPr lang="en-US" sz="2400">
                <a:solidFill>
                  <a:schemeClr val="bg1">
                    <a:alpha val="80000"/>
                  </a:schemeClr>
                </a:solidFill>
              </a:rPr>
              <a:t>                                                  </a:t>
            </a:r>
          </a:p>
          <a:p>
            <a:pPr marL="0" indent="0">
              <a:buNone/>
            </a:pPr>
            <a:endParaRPr lang="en-US" sz="2400">
              <a:solidFill>
                <a:schemeClr val="bg1">
                  <a:alpha val="80000"/>
                </a:schemeClr>
              </a:solidFill>
            </a:endParaRPr>
          </a:p>
          <a:p>
            <a:pPr marL="0" indent="0">
              <a:buNone/>
            </a:pPr>
            <a:endParaRPr lang="en-US" sz="2400">
              <a:solidFill>
                <a:schemeClr val="bg1">
                  <a:alpha val="80000"/>
                </a:schemeClr>
              </a:solidFill>
            </a:endParaRPr>
          </a:p>
          <a:p>
            <a:pPr marL="0" indent="0">
              <a:buNone/>
            </a:pPr>
            <a:endParaRPr lang="en-US" sz="2400">
              <a:solidFill>
                <a:schemeClr val="bg1">
                  <a:alpha val="80000"/>
                </a:schemeClr>
              </a:solidFill>
            </a:endParaRPr>
          </a:p>
          <a:p>
            <a:pPr marL="0" indent="0">
              <a:buNone/>
            </a:pPr>
            <a:endParaRPr lang="en-US" sz="2400">
              <a:solidFill>
                <a:schemeClr val="bg1">
                  <a:alpha val="80000"/>
                </a:schemeClr>
              </a:solidFill>
            </a:endParaRPr>
          </a:p>
        </p:txBody>
      </p:sp>
    </p:spTree>
    <p:extLst>
      <p:ext uri="{BB962C8B-B14F-4D97-AF65-F5344CB8AC3E}">
        <p14:creationId xmlns:p14="http://schemas.microsoft.com/office/powerpoint/2010/main" val="17900061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C613B0E-3810-D75F-1E7D-0E168508A363}"/>
              </a:ext>
            </a:extLst>
          </p:cNvPr>
          <p:cNvSpPr>
            <a:spLocks noGrp="1"/>
          </p:cNvSpPr>
          <p:nvPr>
            <p:ph type="title"/>
          </p:nvPr>
        </p:nvSpPr>
        <p:spPr>
          <a:xfrm>
            <a:off x="1115568" y="584296"/>
            <a:ext cx="10168128" cy="843088"/>
          </a:xfrm>
        </p:spPr>
        <p:txBody>
          <a:bodyPr>
            <a:normAutofit/>
          </a:bodyPr>
          <a:lstStyle/>
          <a:p>
            <a:pPr algn="ctr"/>
            <a:r>
              <a:rPr lang="en-US" sz="4000" dirty="0">
                <a:solidFill>
                  <a:schemeClr val="bg1"/>
                </a:solidFill>
                <a:latin typeface="Times New Roman"/>
                <a:cs typeface="Times New Roman"/>
              </a:rPr>
              <a:t>Key Platform Requirements</a:t>
            </a:r>
            <a:endParaRPr lang="en-US" sz="4000" dirty="0">
              <a:solidFill>
                <a:schemeClr val="bg1"/>
              </a:solidFill>
            </a:endParaRPr>
          </a:p>
        </p:txBody>
      </p:sp>
      <p:sp>
        <p:nvSpPr>
          <p:cNvPr id="14" name="Rectangle 13">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BF8D5BAB-7586-9E28-9920-B6D06A3E2CED}"/>
              </a:ext>
            </a:extLst>
          </p:cNvPr>
          <p:cNvSpPr>
            <a:spLocks noGrp="1"/>
          </p:cNvSpPr>
          <p:nvPr>
            <p:ph idx="1"/>
          </p:nvPr>
        </p:nvSpPr>
        <p:spPr>
          <a:xfrm>
            <a:off x="1115568" y="2196860"/>
            <a:ext cx="10168128" cy="3980103"/>
          </a:xfrm>
        </p:spPr>
        <p:txBody>
          <a:bodyPr vert="horz" lIns="91440" tIns="45720" rIns="91440" bIns="45720" rtlCol="0" anchor="t">
            <a:normAutofit/>
          </a:bodyPr>
          <a:lstStyle/>
          <a:p>
            <a:pPr marL="0" indent="0">
              <a:buNone/>
            </a:pPr>
            <a:r>
              <a:rPr lang="en-US" sz="1900" dirty="0">
                <a:solidFill>
                  <a:schemeClr val="bg1"/>
                </a:solidFill>
                <a:latin typeface="Times New Roman" panose="02020603050405020304" pitchFamily="18" charset="0"/>
                <a:cs typeface="Times New Roman" panose="02020603050405020304" pitchFamily="18" charset="0"/>
              </a:rPr>
              <a:t>USER INTERFACE</a:t>
            </a:r>
          </a:p>
          <a:p>
            <a:r>
              <a:rPr lang="en-US" sz="1900" dirty="0">
                <a:solidFill>
                  <a:schemeClr val="bg1"/>
                </a:solidFill>
                <a:latin typeface="Times New Roman" panose="02020603050405020304" pitchFamily="18" charset="0"/>
                <a:cs typeface="Times New Roman" panose="02020603050405020304" pitchFamily="18" charset="0"/>
              </a:rPr>
              <a:t>A clean, intuitive interface with profile creation, secure login, dashboard customization, and seamless interaction. Multilingual support will cater to UCW’s diverse student body, promoting inclusivity and accessibility.</a:t>
            </a:r>
          </a:p>
          <a:p>
            <a:pPr marL="0" indent="0">
              <a:buNone/>
            </a:pPr>
            <a:r>
              <a:rPr lang="en-US" sz="1900" dirty="0">
                <a:solidFill>
                  <a:schemeClr val="bg1"/>
                </a:solidFill>
                <a:latin typeface="Times New Roman" panose="02020603050405020304" pitchFamily="18" charset="0"/>
                <a:cs typeface="Times New Roman" panose="02020603050405020304" pitchFamily="18" charset="0"/>
              </a:rPr>
              <a:t>DATABASE MANAGEMENT</a:t>
            </a:r>
          </a:p>
          <a:p>
            <a:pPr marL="342900" indent="-342900"/>
            <a:r>
              <a:rPr lang="en-US" sz="1900" dirty="0">
                <a:solidFill>
                  <a:schemeClr val="bg1"/>
                </a:solidFill>
                <a:latin typeface="Times New Roman" panose="02020603050405020304" pitchFamily="18" charset="0"/>
                <a:cs typeface="Times New Roman" panose="02020603050405020304" pitchFamily="18" charset="0"/>
              </a:rPr>
              <a:t>A well-structured database using AWS DynamoDB and RDS to efficiently store and retrieve user profiles, posts, and multimedia content. Reduces downtime and optimizes data organization for a user-friendly experience.</a:t>
            </a:r>
          </a:p>
          <a:p>
            <a:pPr marL="0" indent="0">
              <a:buNone/>
            </a:pPr>
            <a:endParaRPr lang="en-US" sz="1900" dirty="0">
              <a:solidFill>
                <a:schemeClr val="bg1"/>
              </a:solidFill>
              <a:latin typeface="Times New Roman" panose="02020603050405020304" pitchFamily="18" charset="0"/>
              <a:cs typeface="Times New Roman" panose="02020603050405020304" pitchFamily="18" charset="0"/>
            </a:endParaRPr>
          </a:p>
          <a:p>
            <a:pPr marL="0" indent="0">
              <a:buNone/>
            </a:pPr>
            <a:r>
              <a:rPr lang="en-US" sz="1900" dirty="0">
                <a:solidFill>
                  <a:schemeClr val="bg1"/>
                </a:solidFill>
                <a:latin typeface="Times New Roman" panose="02020603050405020304" pitchFamily="18" charset="0"/>
                <a:cs typeface="Times New Roman" panose="02020603050405020304" pitchFamily="18" charset="0"/>
              </a:rPr>
              <a:t>These features enhance user engagement and satisfaction, foster adoption, minimize training costs, facilitate scalability, and ensure accurate data access.</a:t>
            </a:r>
            <a:endParaRPr lang="en-US" sz="19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506965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descr="A diagram of a cloud with icons&#10;&#10;AI-generated content may be incorrect.">
            <a:extLst>
              <a:ext uri="{FF2B5EF4-FFF2-40B4-BE49-F238E27FC236}">
                <a16:creationId xmlns:a16="http://schemas.microsoft.com/office/drawing/2014/main" id="{6D336D5F-8D37-448F-5147-88DF113AEFBD}"/>
              </a:ext>
            </a:extLst>
          </p:cNvPr>
          <p:cNvPicPr>
            <a:picLocks noChangeAspect="1"/>
          </p:cNvPicPr>
          <p:nvPr/>
        </p:nvPicPr>
        <p:blipFill>
          <a:blip r:embed="rId2"/>
          <a:stretch>
            <a:fillRect/>
          </a:stretch>
        </p:blipFill>
        <p:spPr>
          <a:xfrm>
            <a:off x="0" y="0"/>
            <a:ext cx="4572000" cy="6858000"/>
          </a:xfrm>
          <a:prstGeom prst="rect">
            <a:avLst/>
          </a:prstGeom>
        </p:spPr>
      </p:pic>
      <p:sp>
        <p:nvSpPr>
          <p:cNvPr id="4" name="TextBox 3">
            <a:extLst>
              <a:ext uri="{FF2B5EF4-FFF2-40B4-BE49-F238E27FC236}">
                <a16:creationId xmlns:a16="http://schemas.microsoft.com/office/drawing/2014/main" id="{0FEE01FF-D11B-30F6-E3D9-58351E28599C}"/>
              </a:ext>
            </a:extLst>
          </p:cNvPr>
          <p:cNvSpPr txBox="1"/>
          <p:nvPr/>
        </p:nvSpPr>
        <p:spPr>
          <a:xfrm>
            <a:off x="4574148" y="141668"/>
            <a:ext cx="7476183" cy="138499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200" dirty="0">
                <a:solidFill>
                  <a:schemeClr val="bg1"/>
                </a:solidFill>
                <a:highlight>
                  <a:srgbClr val="000000"/>
                </a:highlight>
                <a:latin typeface="Times New Roman"/>
                <a:cs typeface="Times New Roman"/>
              </a:rPr>
              <a:t>Networking, Connectivity, Security, and Compliance</a:t>
            </a:r>
          </a:p>
        </p:txBody>
      </p:sp>
      <mc:AlternateContent xmlns:mc="http://schemas.openxmlformats.org/markup-compatibility/2006" xmlns:p14="http://schemas.microsoft.com/office/powerpoint/2010/main">
        <mc:Choice Requires="p14">
          <p:contentPart p14:bwMode="auto" r:id="rId3">
            <p14:nvContentPartPr>
              <p14:cNvPr id="14" name="Ink 13">
                <a:extLst>
                  <a:ext uri="{FF2B5EF4-FFF2-40B4-BE49-F238E27FC236}">
                    <a16:creationId xmlns:a16="http://schemas.microsoft.com/office/drawing/2014/main" id="{BE0FA6F7-790E-9485-03D4-131900316FB5}"/>
                  </a:ext>
                </a:extLst>
              </p14:cNvPr>
              <p14:cNvContentPartPr/>
              <p14:nvPr/>
            </p14:nvContentPartPr>
            <p14:xfrm>
              <a:off x="5765978" y="998112"/>
              <a:ext cx="13415" cy="13415"/>
            </p14:xfrm>
          </p:contentPart>
        </mc:Choice>
        <mc:Fallback xmlns="">
          <p:pic>
            <p:nvPicPr>
              <p:cNvPr id="14" name="Ink 13">
                <a:extLst>
                  <a:ext uri="{FF2B5EF4-FFF2-40B4-BE49-F238E27FC236}">
                    <a16:creationId xmlns:a16="http://schemas.microsoft.com/office/drawing/2014/main" id="{BE0FA6F7-790E-9485-03D4-131900316FB5}"/>
                  </a:ext>
                </a:extLst>
              </p:cNvPr>
              <p:cNvPicPr/>
              <p:nvPr/>
            </p:nvPicPr>
            <p:blipFill>
              <a:blip r:embed="rId4"/>
              <a:stretch>
                <a:fillRect/>
              </a:stretch>
            </p:blipFill>
            <p:spPr>
              <a:xfrm>
                <a:off x="5095228" y="327362"/>
                <a:ext cx="1341500" cy="1341500"/>
              </a:xfrm>
              <a:prstGeom prst="rect">
                <a:avLst/>
              </a:prstGeom>
            </p:spPr>
          </p:pic>
        </mc:Fallback>
      </mc:AlternateContent>
      <p:sp>
        <p:nvSpPr>
          <p:cNvPr id="15" name="TextBox 14">
            <a:extLst>
              <a:ext uri="{FF2B5EF4-FFF2-40B4-BE49-F238E27FC236}">
                <a16:creationId xmlns:a16="http://schemas.microsoft.com/office/drawing/2014/main" id="{C7C5939C-4078-E9C7-C5A1-225CAC7258E5}"/>
              </a:ext>
            </a:extLst>
          </p:cNvPr>
          <p:cNvSpPr txBox="1"/>
          <p:nvPr/>
        </p:nvSpPr>
        <p:spPr>
          <a:xfrm>
            <a:off x="4724400" y="1976907"/>
            <a:ext cx="2743200"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200" dirty="0">
                <a:solidFill>
                  <a:schemeClr val="bg1"/>
                </a:solidFill>
                <a:latin typeface="Times New Roman"/>
                <a:cs typeface="Times New Roman"/>
              </a:rPr>
              <a:t>Networking and Connectivity</a:t>
            </a:r>
          </a:p>
        </p:txBody>
      </p:sp>
      <p:sp>
        <p:nvSpPr>
          <p:cNvPr id="16" name="TextBox 15">
            <a:extLst>
              <a:ext uri="{FF2B5EF4-FFF2-40B4-BE49-F238E27FC236}">
                <a16:creationId xmlns:a16="http://schemas.microsoft.com/office/drawing/2014/main" id="{B6597C33-3974-ECC9-9128-721A812D6EF2}"/>
              </a:ext>
            </a:extLst>
          </p:cNvPr>
          <p:cNvSpPr txBox="1"/>
          <p:nvPr/>
        </p:nvSpPr>
        <p:spPr>
          <a:xfrm>
            <a:off x="4724400" y="2749639"/>
            <a:ext cx="2743200" cy="19774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750" dirty="0">
                <a:solidFill>
                  <a:schemeClr val="bg1"/>
                </a:solidFill>
                <a:latin typeface="Times New Roman"/>
                <a:cs typeface="Times New Roman"/>
              </a:rPr>
              <a:t>A secure VPC with AWS Elastic Load Balancer (ELB) ensures reliable traffic management, preventing overload during peak activity like exams and events.</a:t>
            </a:r>
          </a:p>
        </p:txBody>
      </p:sp>
      <p:sp>
        <p:nvSpPr>
          <p:cNvPr id="17" name="TextBox 16">
            <a:extLst>
              <a:ext uri="{FF2B5EF4-FFF2-40B4-BE49-F238E27FC236}">
                <a16:creationId xmlns:a16="http://schemas.microsoft.com/office/drawing/2014/main" id="{98D1F8AC-6860-8205-551B-2BBD0BACE07D}"/>
              </a:ext>
            </a:extLst>
          </p:cNvPr>
          <p:cNvSpPr txBox="1"/>
          <p:nvPr/>
        </p:nvSpPr>
        <p:spPr>
          <a:xfrm>
            <a:off x="8974429" y="1976907"/>
            <a:ext cx="2743200"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200" dirty="0">
                <a:solidFill>
                  <a:schemeClr val="bg1"/>
                </a:solidFill>
                <a:latin typeface="Times New Roman"/>
                <a:cs typeface="Times New Roman"/>
              </a:rPr>
              <a:t>Security and Compliance</a:t>
            </a:r>
          </a:p>
        </p:txBody>
      </p:sp>
      <p:sp>
        <p:nvSpPr>
          <p:cNvPr id="18" name="TextBox 17">
            <a:extLst>
              <a:ext uri="{FF2B5EF4-FFF2-40B4-BE49-F238E27FC236}">
                <a16:creationId xmlns:a16="http://schemas.microsoft.com/office/drawing/2014/main" id="{D89CC266-CAB4-AC2D-2AD9-A16195AAA9B4}"/>
              </a:ext>
            </a:extLst>
          </p:cNvPr>
          <p:cNvSpPr txBox="1"/>
          <p:nvPr/>
        </p:nvSpPr>
        <p:spPr>
          <a:xfrm>
            <a:off x="8974428" y="2749639"/>
            <a:ext cx="2743200" cy="19774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750" dirty="0">
                <a:solidFill>
                  <a:schemeClr val="bg1"/>
                </a:solidFill>
                <a:latin typeface="Times New Roman"/>
                <a:cs typeface="Times New Roman"/>
              </a:rPr>
              <a:t>Multi-Factor Authentication (MFA) and encryption protocols protect user data, complying with PIPEDA and other provincial standards, positioning the platform as trustworthy</a:t>
            </a:r>
          </a:p>
        </p:txBody>
      </p:sp>
      <p:sp>
        <p:nvSpPr>
          <p:cNvPr id="19" name="TextBox 18">
            <a:extLst>
              <a:ext uri="{FF2B5EF4-FFF2-40B4-BE49-F238E27FC236}">
                <a16:creationId xmlns:a16="http://schemas.microsoft.com/office/drawing/2014/main" id="{5D5D6870-EBCD-85D6-361C-54498F6380B0}"/>
              </a:ext>
            </a:extLst>
          </p:cNvPr>
          <p:cNvSpPr txBox="1"/>
          <p:nvPr/>
        </p:nvSpPr>
        <p:spPr>
          <a:xfrm>
            <a:off x="4724400" y="5754710"/>
            <a:ext cx="6596129" cy="63094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750">
                <a:solidFill>
                  <a:schemeClr val="bg1"/>
                </a:solidFill>
                <a:latin typeface="Times New Roman"/>
                <a:cs typeface="Times New Roman"/>
              </a:rPr>
              <a:t>Guarantees smooth performance, fosters trust in platform reliability, builds user trust, and mitigates risks of data breaches</a:t>
            </a:r>
            <a:r>
              <a:rPr lang="en-US" sz="1750">
                <a:solidFill>
                  <a:schemeClr val="bg1"/>
                </a:solidFill>
                <a:latin typeface="Heebo Light"/>
                <a:cs typeface="Heebo Light"/>
              </a:rPr>
              <a:t>.</a:t>
            </a:r>
          </a:p>
        </p:txBody>
      </p:sp>
    </p:spTree>
    <p:extLst>
      <p:ext uri="{BB962C8B-B14F-4D97-AF65-F5344CB8AC3E}">
        <p14:creationId xmlns:p14="http://schemas.microsoft.com/office/powerpoint/2010/main" val="9221918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Picture 29">
            <a:extLst>
              <a:ext uri="{FF2B5EF4-FFF2-40B4-BE49-F238E27FC236}">
                <a16:creationId xmlns:a16="http://schemas.microsoft.com/office/drawing/2014/main" id="{5A1ADD36-1E70-4049-1244-5AACEB7D0349}"/>
              </a:ext>
            </a:extLst>
          </p:cNvPr>
          <p:cNvPicPr>
            <a:picLocks noChangeAspect="1"/>
          </p:cNvPicPr>
          <p:nvPr/>
        </p:nvPicPr>
        <p:blipFill>
          <a:blip r:embed="rId2">
            <a:alphaModFix amt="35000"/>
          </a:blip>
          <a:srcRect t="3390" b="12341"/>
          <a:stretch/>
        </p:blipFill>
        <p:spPr>
          <a:xfrm>
            <a:off x="20" y="10"/>
            <a:ext cx="12191980" cy="6857990"/>
          </a:xfrm>
          <a:prstGeom prst="rect">
            <a:avLst/>
          </a:prstGeom>
        </p:spPr>
      </p:pic>
      <p:sp>
        <p:nvSpPr>
          <p:cNvPr id="2" name="Title 1">
            <a:extLst>
              <a:ext uri="{FF2B5EF4-FFF2-40B4-BE49-F238E27FC236}">
                <a16:creationId xmlns:a16="http://schemas.microsoft.com/office/drawing/2014/main" id="{9888DBA1-C6CB-F814-DC39-043D0C66E236}"/>
              </a:ext>
            </a:extLst>
          </p:cNvPr>
          <p:cNvSpPr>
            <a:spLocks noGrp="1"/>
          </p:cNvSpPr>
          <p:nvPr>
            <p:ph type="title"/>
          </p:nvPr>
        </p:nvSpPr>
        <p:spPr>
          <a:xfrm>
            <a:off x="838200" y="365125"/>
            <a:ext cx="10515600" cy="1325563"/>
          </a:xfrm>
        </p:spPr>
        <p:txBody>
          <a:bodyPr>
            <a:normAutofit/>
          </a:bodyPr>
          <a:lstStyle/>
          <a:p>
            <a:r>
              <a:rPr lang="en-US" dirty="0">
                <a:solidFill>
                  <a:srgbClr val="FFFFFF"/>
                </a:solidFill>
                <a:latin typeface="Times New Roman"/>
                <a:cs typeface="Times New Roman"/>
              </a:rPr>
              <a:t>         Data Management Considerations</a:t>
            </a:r>
            <a:endParaRPr lang="en-US" dirty="0">
              <a:solidFill>
                <a:srgbClr val="FFFFFF"/>
              </a:solidFill>
            </a:endParaRPr>
          </a:p>
        </p:txBody>
      </p:sp>
      <p:graphicFrame>
        <p:nvGraphicFramePr>
          <p:cNvPr id="32" name="Content Placeholder 9">
            <a:extLst>
              <a:ext uri="{FF2B5EF4-FFF2-40B4-BE49-F238E27FC236}">
                <a16:creationId xmlns:a16="http://schemas.microsoft.com/office/drawing/2014/main" id="{AE527E72-F847-E1BE-8643-D5B3BB7934C0}"/>
              </a:ext>
            </a:extLst>
          </p:cNvPr>
          <p:cNvGraphicFramePr>
            <a:graphicFrameLocks noGrp="1"/>
          </p:cNvGraphicFramePr>
          <p:nvPr>
            <p:ph idx="1"/>
            <p:extLst>
              <p:ext uri="{D42A27DB-BD31-4B8C-83A1-F6EECF244321}">
                <p14:modId xmlns:p14="http://schemas.microsoft.com/office/powerpoint/2010/main" val="1105957511"/>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132471703"/>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66C03C-A1B7-EB21-1194-196167665671}"/>
              </a:ext>
            </a:extLst>
          </p:cNvPr>
          <p:cNvSpPr>
            <a:spLocks noGrp="1"/>
          </p:cNvSpPr>
          <p:nvPr>
            <p:ph type="title"/>
          </p:nvPr>
        </p:nvSpPr>
        <p:spPr>
          <a:xfrm>
            <a:off x="838200" y="346604"/>
            <a:ext cx="10515600" cy="914929"/>
          </a:xfrm>
        </p:spPr>
        <p:txBody>
          <a:bodyPr vert="horz" lIns="91440" tIns="45720" rIns="91440" bIns="45720" rtlCol="0" anchor="b">
            <a:normAutofit/>
          </a:bodyPr>
          <a:lstStyle/>
          <a:p>
            <a:pPr algn="ctr"/>
            <a:r>
              <a:rPr lang="en-US" sz="4400" b="1" dirty="0">
                <a:solidFill>
                  <a:schemeClr val="bg1"/>
                </a:solidFill>
                <a:latin typeface="Times New Roman"/>
                <a:cs typeface="Times New Roman"/>
              </a:rPr>
              <a:t>Storage and Database Services Selection</a:t>
            </a:r>
            <a:endParaRPr lang="en-CA" sz="4400" b="1" dirty="0">
              <a:solidFill>
                <a:schemeClr val="bg1"/>
              </a:solidFill>
              <a:latin typeface="Times New Roman"/>
              <a:cs typeface="Times New Roman"/>
            </a:endParaRPr>
          </a:p>
        </p:txBody>
      </p:sp>
      <p:sp>
        <p:nvSpPr>
          <p:cNvPr id="5" name="TextBox 4">
            <a:extLst>
              <a:ext uri="{FF2B5EF4-FFF2-40B4-BE49-F238E27FC236}">
                <a16:creationId xmlns:a16="http://schemas.microsoft.com/office/drawing/2014/main" id="{3318BB99-4D7F-B2E1-AAAC-67D7C95ABFA3}"/>
              </a:ext>
            </a:extLst>
          </p:cNvPr>
          <p:cNvSpPr txBox="1"/>
          <p:nvPr/>
        </p:nvSpPr>
        <p:spPr>
          <a:xfrm>
            <a:off x="650929" y="1549832"/>
            <a:ext cx="10515600" cy="4553619"/>
          </a:xfrm>
          <a:prstGeom prst="rect">
            <a:avLst/>
          </a:prstGeom>
          <a:noFill/>
        </p:spPr>
        <p:txBody>
          <a:bodyPr wrap="square" lIns="91440" tIns="45720" rIns="91440" bIns="45720" rtlCol="0" anchor="t">
            <a:spAutoFit/>
          </a:bodyPr>
          <a:lstStyle/>
          <a:p>
            <a:pPr>
              <a:lnSpc>
                <a:spcPct val="200000"/>
              </a:lnSpc>
            </a:pPr>
            <a:r>
              <a:rPr lang="en-US" sz="2400" b="1" dirty="0">
                <a:solidFill>
                  <a:schemeClr val="bg1"/>
                </a:solidFill>
                <a:latin typeface="Times New Roman"/>
                <a:cs typeface="Times New Roman"/>
              </a:rPr>
              <a:t>Amazon RDS (Relational Database Service)</a:t>
            </a:r>
          </a:p>
          <a:p>
            <a:pPr marL="285750" indent="-285750">
              <a:lnSpc>
                <a:spcPct val="200000"/>
              </a:lnSpc>
              <a:buFont typeface="Wingdings" panose="05000000000000000000" pitchFamily="2" charset="2"/>
              <a:buChar char="§"/>
            </a:pPr>
            <a:r>
              <a:rPr lang="en-US" sz="2000" dirty="0">
                <a:solidFill>
                  <a:schemeClr val="bg1"/>
                </a:solidFill>
                <a:latin typeface="Times New Roman"/>
                <a:cs typeface="Times New Roman"/>
              </a:rPr>
              <a:t>Manages structured data (student profiles, posts, announcements)</a:t>
            </a:r>
          </a:p>
          <a:p>
            <a:pPr marL="285750" indent="-285750">
              <a:lnSpc>
                <a:spcPct val="200000"/>
              </a:lnSpc>
              <a:buFont typeface="Wingdings" panose="05000000000000000000" pitchFamily="2" charset="2"/>
              <a:buChar char="§"/>
            </a:pPr>
            <a:r>
              <a:rPr lang="en-US" sz="2000" dirty="0">
                <a:solidFill>
                  <a:schemeClr val="bg1"/>
                </a:solidFill>
                <a:latin typeface="Times New Roman"/>
                <a:cs typeface="Times New Roman"/>
              </a:rPr>
              <a:t>Benefits: Automated backups, multi-AZ deployment, zero downtime</a:t>
            </a:r>
          </a:p>
          <a:p>
            <a:pPr>
              <a:lnSpc>
                <a:spcPct val="200000"/>
              </a:lnSpc>
            </a:pPr>
            <a:r>
              <a:rPr lang="en-US" sz="2400" b="1" dirty="0">
                <a:solidFill>
                  <a:schemeClr val="bg1"/>
                </a:solidFill>
                <a:latin typeface="Times New Roman"/>
                <a:cs typeface="Times New Roman"/>
              </a:rPr>
              <a:t>Amazon S3 (Simple Storage Service)</a:t>
            </a:r>
          </a:p>
          <a:p>
            <a:pPr marL="285750" indent="-285750">
              <a:lnSpc>
                <a:spcPct val="200000"/>
              </a:lnSpc>
              <a:buFont typeface="Wingdings" panose="05000000000000000000" pitchFamily="2" charset="2"/>
              <a:buChar char="§"/>
            </a:pPr>
            <a:r>
              <a:rPr lang="en-US" sz="2000" dirty="0">
                <a:solidFill>
                  <a:schemeClr val="bg1"/>
                </a:solidFill>
                <a:latin typeface="Times New Roman"/>
                <a:cs typeface="Times New Roman"/>
              </a:rPr>
              <a:t>Purpose: Stores media files (profile pictures, course notes, recordings)</a:t>
            </a:r>
          </a:p>
          <a:p>
            <a:pPr marL="285750" indent="-285750">
              <a:lnSpc>
                <a:spcPct val="200000"/>
              </a:lnSpc>
              <a:buFont typeface="Wingdings" panose="05000000000000000000" pitchFamily="2" charset="2"/>
              <a:buChar char="§"/>
            </a:pPr>
            <a:r>
              <a:rPr lang="en-US" sz="2000" dirty="0">
                <a:solidFill>
                  <a:schemeClr val="bg1"/>
                </a:solidFill>
                <a:latin typeface="Times New Roman"/>
                <a:cs typeface="Times New Roman"/>
              </a:rPr>
              <a:t>Cost Optimization: Moves old files to S3 Glacier for low-cost storage</a:t>
            </a:r>
          </a:p>
          <a:p>
            <a:pPr marL="285750" indent="-285750">
              <a:lnSpc>
                <a:spcPct val="200000"/>
              </a:lnSpc>
              <a:buFont typeface="Wingdings" panose="05000000000000000000" pitchFamily="2" charset="2"/>
              <a:buChar char="§"/>
            </a:pPr>
            <a:r>
              <a:rPr lang="en-US" sz="2000" dirty="0">
                <a:solidFill>
                  <a:schemeClr val="bg1"/>
                </a:solidFill>
                <a:latin typeface="Times New Roman"/>
                <a:cs typeface="Times New Roman"/>
              </a:rPr>
              <a:t>Security: Automatic backups prevent data loss</a:t>
            </a:r>
          </a:p>
        </p:txBody>
      </p:sp>
      <p:pic>
        <p:nvPicPr>
          <p:cNvPr id="6" name="Picture 5" descr="A blue background with text and icons&#10;&#10;AI-generated content may be incorrect.">
            <a:extLst>
              <a:ext uri="{FF2B5EF4-FFF2-40B4-BE49-F238E27FC236}">
                <a16:creationId xmlns:a16="http://schemas.microsoft.com/office/drawing/2014/main" id="{0C7FF56B-5BAE-9F1A-F90D-FBDBEE785062}"/>
              </a:ext>
            </a:extLst>
          </p:cNvPr>
          <p:cNvPicPr>
            <a:picLocks noChangeAspect="1"/>
          </p:cNvPicPr>
          <p:nvPr/>
        </p:nvPicPr>
        <p:blipFill>
          <a:blip r:embed="rId2">
            <a:extLst>
              <a:ext uri="{28A0092B-C50C-407E-A947-70E740481C1C}">
                <a14:useLocalDpi xmlns:a14="http://schemas.microsoft.com/office/drawing/2010/main" val="0"/>
              </a:ext>
            </a:extLst>
          </a:blip>
          <a:srcRect t="11984"/>
          <a:stretch/>
        </p:blipFill>
        <p:spPr>
          <a:xfrm>
            <a:off x="8330083" y="1647846"/>
            <a:ext cx="3303089" cy="1916621"/>
          </a:xfrm>
          <a:prstGeom prst="rect">
            <a:avLst/>
          </a:prstGeom>
        </p:spPr>
      </p:pic>
      <p:pic>
        <p:nvPicPr>
          <p:cNvPr id="8" name="Picture 7" descr="A red and black logo&#10;&#10;AI-generated content may be incorrect.">
            <a:extLst>
              <a:ext uri="{FF2B5EF4-FFF2-40B4-BE49-F238E27FC236}">
                <a16:creationId xmlns:a16="http://schemas.microsoft.com/office/drawing/2014/main" id="{1029D0B6-0E34-0B01-DB07-D870F12DF263}"/>
              </a:ext>
            </a:extLst>
          </p:cNvPr>
          <p:cNvPicPr>
            <a:picLocks noChangeAspect="1"/>
          </p:cNvPicPr>
          <p:nvPr/>
        </p:nvPicPr>
        <p:blipFill>
          <a:blip r:embed="rId3"/>
          <a:stretch>
            <a:fillRect/>
          </a:stretch>
        </p:blipFill>
        <p:spPr>
          <a:xfrm>
            <a:off x="8129600" y="4353120"/>
            <a:ext cx="3833799" cy="1714068"/>
          </a:xfrm>
          <a:prstGeom prst="rect">
            <a:avLst/>
          </a:prstGeom>
        </p:spPr>
      </p:pic>
    </p:spTree>
    <p:extLst>
      <p:ext uri="{BB962C8B-B14F-4D97-AF65-F5344CB8AC3E}">
        <p14:creationId xmlns:p14="http://schemas.microsoft.com/office/powerpoint/2010/main" val="15350508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FAB2B1D-30E7-55DC-6994-1EE10876BDC0}"/>
              </a:ext>
            </a:extLst>
          </p:cNvPr>
          <p:cNvSpPr txBox="1"/>
          <p:nvPr/>
        </p:nvSpPr>
        <p:spPr>
          <a:xfrm>
            <a:off x="922867" y="1053068"/>
            <a:ext cx="8042045" cy="2583849"/>
          </a:xfrm>
          <a:prstGeom prst="rect">
            <a:avLst/>
          </a:prstGeom>
          <a:noFill/>
        </p:spPr>
        <p:txBody>
          <a:bodyPr wrap="square" lIns="91440" tIns="45720" rIns="91440" bIns="45720" rtlCol="0" anchor="t">
            <a:spAutoFit/>
          </a:bodyPr>
          <a:lstStyle/>
          <a:p>
            <a:r>
              <a:rPr lang="en-US" sz="2400" b="1" dirty="0">
                <a:solidFill>
                  <a:schemeClr val="bg1"/>
                </a:solidFill>
                <a:latin typeface="Times New Roman"/>
                <a:cs typeface="Times New Roman"/>
              </a:rPr>
              <a:t>Amazon DynamoDB</a:t>
            </a:r>
          </a:p>
          <a:p>
            <a:endParaRPr lang="en-US" sz="2400" b="1" dirty="0">
              <a:solidFill>
                <a:schemeClr val="bg1"/>
              </a:solidFill>
              <a:latin typeface="Times New Roman"/>
              <a:cs typeface="Times New Roman"/>
            </a:endParaRPr>
          </a:p>
          <a:p>
            <a:pPr marL="285750" indent="-285750">
              <a:lnSpc>
                <a:spcPct val="200000"/>
              </a:lnSpc>
              <a:buFont typeface="Wingdings" panose="05000000000000000000" pitchFamily="2" charset="2"/>
              <a:buChar char="§"/>
            </a:pPr>
            <a:r>
              <a:rPr lang="en-US" sz="2000" dirty="0">
                <a:solidFill>
                  <a:schemeClr val="bg1"/>
                </a:solidFill>
                <a:latin typeface="Times New Roman"/>
                <a:cs typeface="Times New Roman"/>
              </a:rPr>
              <a:t>Purpose: NoSQL database for real-time messaging &amp; notifications</a:t>
            </a:r>
          </a:p>
          <a:p>
            <a:pPr marL="285750" indent="-285750">
              <a:lnSpc>
                <a:spcPct val="200000"/>
              </a:lnSpc>
              <a:buFont typeface="Wingdings" panose="05000000000000000000" pitchFamily="2" charset="2"/>
              <a:buChar char="§"/>
            </a:pPr>
            <a:r>
              <a:rPr lang="en-US" sz="2000" dirty="0">
                <a:solidFill>
                  <a:schemeClr val="bg1"/>
                </a:solidFill>
                <a:latin typeface="Times New Roman"/>
                <a:cs typeface="Times New Roman"/>
              </a:rPr>
              <a:t>Use Case: Supports discussion threads &amp; student engagement</a:t>
            </a:r>
          </a:p>
          <a:p>
            <a:pPr marL="285750" indent="-285750">
              <a:lnSpc>
                <a:spcPct val="200000"/>
              </a:lnSpc>
              <a:buFont typeface="Wingdings" panose="05000000000000000000" pitchFamily="2" charset="2"/>
              <a:buChar char="§"/>
            </a:pPr>
            <a:r>
              <a:rPr lang="en-US" sz="2000" dirty="0">
                <a:solidFill>
                  <a:schemeClr val="bg1"/>
                </a:solidFill>
                <a:latin typeface="Times New Roman"/>
                <a:cs typeface="Times New Roman"/>
              </a:rPr>
              <a:t>Benefit: Scales automatically to handle high traffic</a:t>
            </a:r>
            <a:endParaRPr lang="en-CA" sz="2000" dirty="0">
              <a:solidFill>
                <a:schemeClr val="bg1"/>
              </a:solidFill>
              <a:latin typeface="Times New Roman"/>
              <a:cs typeface="Times New Roman"/>
            </a:endParaRPr>
          </a:p>
        </p:txBody>
      </p:sp>
      <p:pic>
        <p:nvPicPr>
          <p:cNvPr id="6" name="Picture 5" descr="A logo of a company&#10;&#10;AI-generated content may be incorrect.">
            <a:extLst>
              <a:ext uri="{FF2B5EF4-FFF2-40B4-BE49-F238E27FC236}">
                <a16:creationId xmlns:a16="http://schemas.microsoft.com/office/drawing/2014/main" id="{8976C171-A49D-63B6-A038-DF6634F58892}"/>
              </a:ext>
            </a:extLst>
          </p:cNvPr>
          <p:cNvPicPr>
            <a:picLocks noChangeAspect="1"/>
          </p:cNvPicPr>
          <p:nvPr/>
        </p:nvPicPr>
        <p:blipFill>
          <a:blip r:embed="rId2"/>
          <a:stretch>
            <a:fillRect/>
          </a:stretch>
        </p:blipFill>
        <p:spPr>
          <a:xfrm>
            <a:off x="6546658" y="3636917"/>
            <a:ext cx="4722475" cy="2604555"/>
          </a:xfrm>
          <a:prstGeom prst="rect">
            <a:avLst/>
          </a:prstGeom>
        </p:spPr>
      </p:pic>
    </p:spTree>
    <p:extLst>
      <p:ext uri="{BB962C8B-B14F-4D97-AF65-F5344CB8AC3E}">
        <p14:creationId xmlns:p14="http://schemas.microsoft.com/office/powerpoint/2010/main" val="41194638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7C43EC-DB2B-1191-ECB3-88CF4F37CB67}"/>
              </a:ext>
            </a:extLst>
          </p:cNvPr>
          <p:cNvSpPr>
            <a:spLocks noGrp="1"/>
          </p:cNvSpPr>
          <p:nvPr>
            <p:ph type="title"/>
          </p:nvPr>
        </p:nvSpPr>
        <p:spPr>
          <a:xfrm>
            <a:off x="838200" y="194201"/>
            <a:ext cx="10515600" cy="804862"/>
          </a:xfrm>
        </p:spPr>
        <p:txBody>
          <a:bodyPr>
            <a:normAutofit fontScale="90000"/>
          </a:bodyPr>
          <a:lstStyle/>
          <a:p>
            <a:pPr algn="ctr"/>
            <a:r>
              <a:rPr lang="en-US" sz="4400" b="1" dirty="0">
                <a:solidFill>
                  <a:schemeClr val="bg1"/>
                </a:solidFill>
                <a:latin typeface="Times New Roman"/>
                <a:cs typeface="Times New Roman"/>
              </a:rPr>
              <a:t>Networking and Security Services Selection</a:t>
            </a:r>
            <a:endParaRPr lang="en-CA" sz="4400" dirty="0">
              <a:solidFill>
                <a:schemeClr val="bg1"/>
              </a:solidFill>
              <a:latin typeface="Times New Roman"/>
              <a:cs typeface="Times New Roman"/>
            </a:endParaRPr>
          </a:p>
        </p:txBody>
      </p:sp>
      <p:sp>
        <p:nvSpPr>
          <p:cNvPr id="4" name="TextBox 3">
            <a:extLst>
              <a:ext uri="{FF2B5EF4-FFF2-40B4-BE49-F238E27FC236}">
                <a16:creationId xmlns:a16="http://schemas.microsoft.com/office/drawing/2014/main" id="{72B1EE12-0C1D-43D4-F52A-379F469FD7B6}"/>
              </a:ext>
            </a:extLst>
          </p:cNvPr>
          <p:cNvSpPr txBox="1"/>
          <p:nvPr/>
        </p:nvSpPr>
        <p:spPr>
          <a:xfrm>
            <a:off x="838200" y="1287478"/>
            <a:ext cx="9618133" cy="5178597"/>
          </a:xfrm>
          <a:prstGeom prst="rect">
            <a:avLst/>
          </a:prstGeom>
          <a:noFill/>
        </p:spPr>
        <p:txBody>
          <a:bodyPr wrap="square" lIns="91440" tIns="45720" rIns="91440" bIns="45720" rtlCol="0" anchor="t">
            <a:spAutoFit/>
          </a:bodyPr>
          <a:lstStyle/>
          <a:p>
            <a:pPr>
              <a:lnSpc>
                <a:spcPct val="200000"/>
              </a:lnSpc>
              <a:buNone/>
            </a:pPr>
            <a:r>
              <a:rPr lang="en-US" sz="2000" b="1" dirty="0">
                <a:solidFill>
                  <a:schemeClr val="bg1"/>
                </a:solidFill>
                <a:latin typeface="Times New Roman"/>
                <a:cs typeface="Times New Roman"/>
              </a:rPr>
              <a:t>Amazon VPC (Virtual Private Cloud)</a:t>
            </a:r>
          </a:p>
          <a:p>
            <a:pPr marL="285750" indent="-285750">
              <a:lnSpc>
                <a:spcPct val="200000"/>
              </a:lnSpc>
              <a:buFont typeface="Wingdings" panose="05000000000000000000" pitchFamily="2" charset="2"/>
              <a:buChar char="§"/>
            </a:pPr>
            <a:r>
              <a:rPr lang="en-US" dirty="0">
                <a:solidFill>
                  <a:schemeClr val="bg1"/>
                </a:solidFill>
                <a:latin typeface="Times New Roman"/>
                <a:cs typeface="Times New Roman"/>
              </a:rPr>
              <a:t>Purpose: Ensures secure networking and data segregation</a:t>
            </a:r>
          </a:p>
          <a:p>
            <a:pPr marL="285750" indent="-285750">
              <a:lnSpc>
                <a:spcPct val="200000"/>
              </a:lnSpc>
              <a:buFont typeface="Wingdings" panose="05000000000000000000" pitchFamily="2" charset="2"/>
              <a:buChar char="§"/>
            </a:pPr>
            <a:r>
              <a:rPr lang="en-US" dirty="0">
                <a:solidFill>
                  <a:schemeClr val="bg1"/>
                </a:solidFill>
                <a:latin typeface="Times New Roman"/>
                <a:cs typeface="Times New Roman"/>
              </a:rPr>
              <a:t>Use Case: Keeps student/faculty data private, while allowing public web access</a:t>
            </a:r>
          </a:p>
          <a:p>
            <a:pPr>
              <a:lnSpc>
                <a:spcPct val="200000"/>
              </a:lnSpc>
            </a:pPr>
            <a:r>
              <a:rPr lang="en-US" sz="2000" b="1" dirty="0">
                <a:solidFill>
                  <a:schemeClr val="bg1"/>
                </a:solidFill>
                <a:latin typeface="Times New Roman"/>
                <a:cs typeface="Times New Roman"/>
              </a:rPr>
              <a:t>AWS Route 53</a:t>
            </a:r>
          </a:p>
          <a:p>
            <a:pPr marL="285750" indent="-285750">
              <a:lnSpc>
                <a:spcPct val="200000"/>
              </a:lnSpc>
              <a:buFont typeface="Wingdings" panose="05000000000000000000" pitchFamily="2" charset="2"/>
              <a:buChar char="§"/>
            </a:pPr>
            <a:r>
              <a:rPr lang="en-US" dirty="0">
                <a:solidFill>
                  <a:schemeClr val="bg1"/>
                </a:solidFill>
                <a:latin typeface="Times New Roman"/>
                <a:cs typeface="Times New Roman"/>
              </a:rPr>
              <a:t>Purpose: Domain name resolution &amp; performance optimization</a:t>
            </a:r>
          </a:p>
          <a:p>
            <a:pPr marL="285750" indent="-285750">
              <a:lnSpc>
                <a:spcPct val="200000"/>
              </a:lnSpc>
              <a:buFont typeface="Wingdings" panose="05000000000000000000" pitchFamily="2" charset="2"/>
              <a:buChar char="§"/>
            </a:pPr>
            <a:r>
              <a:rPr lang="en-US" dirty="0">
                <a:solidFill>
                  <a:schemeClr val="bg1"/>
                </a:solidFill>
                <a:latin typeface="Times New Roman"/>
                <a:cs typeface="Times New Roman"/>
              </a:rPr>
              <a:t>Use Case: Directs traffic based on location and ensures platform availability</a:t>
            </a:r>
          </a:p>
          <a:p>
            <a:pPr>
              <a:lnSpc>
                <a:spcPct val="200000"/>
              </a:lnSpc>
              <a:buNone/>
            </a:pPr>
            <a:r>
              <a:rPr lang="en-US" sz="2000" b="1" dirty="0">
                <a:solidFill>
                  <a:schemeClr val="bg1"/>
                </a:solidFill>
                <a:latin typeface="Times New Roman"/>
                <a:cs typeface="Times New Roman"/>
              </a:rPr>
              <a:t>AWS Shield</a:t>
            </a:r>
          </a:p>
          <a:p>
            <a:pPr marL="285750" indent="-285750">
              <a:lnSpc>
                <a:spcPct val="200000"/>
              </a:lnSpc>
              <a:buFont typeface="Wingdings" panose="05000000000000000000" pitchFamily="2" charset="2"/>
              <a:buChar char="§"/>
            </a:pPr>
            <a:r>
              <a:rPr lang="en-US" dirty="0">
                <a:solidFill>
                  <a:schemeClr val="bg1"/>
                </a:solidFill>
                <a:latin typeface="Times New Roman"/>
                <a:cs typeface="Times New Roman"/>
              </a:rPr>
              <a:t>Purpose: Protects against DDoS attacks</a:t>
            </a:r>
          </a:p>
          <a:p>
            <a:pPr marL="285750" indent="-285750">
              <a:lnSpc>
                <a:spcPct val="200000"/>
              </a:lnSpc>
              <a:buFont typeface="Wingdings" panose="05000000000000000000" pitchFamily="2" charset="2"/>
              <a:buChar char="§"/>
            </a:pPr>
            <a:r>
              <a:rPr lang="en-US" dirty="0">
                <a:solidFill>
                  <a:schemeClr val="bg1"/>
                </a:solidFill>
                <a:latin typeface="Times New Roman"/>
                <a:cs typeface="Times New Roman"/>
              </a:rPr>
              <a:t>Use Case: Detects &amp; filters suspicious traffic to keep platform secure</a:t>
            </a:r>
            <a:endParaRPr lang="en-CA" dirty="0">
              <a:solidFill>
                <a:schemeClr val="bg1"/>
              </a:solidFill>
              <a:latin typeface="Times New Roman"/>
              <a:cs typeface="Times New Roman"/>
            </a:endParaRPr>
          </a:p>
        </p:txBody>
      </p:sp>
      <p:pic>
        <p:nvPicPr>
          <p:cNvPr id="6" name="Picture 5" descr="A logo of a green book and a smile&#10;&#10;AI-generated content may be incorrect.">
            <a:extLst>
              <a:ext uri="{FF2B5EF4-FFF2-40B4-BE49-F238E27FC236}">
                <a16:creationId xmlns:a16="http://schemas.microsoft.com/office/drawing/2014/main" id="{D46DAE60-2D3C-77FF-F6A9-2685455E3226}"/>
              </a:ext>
            </a:extLst>
          </p:cNvPr>
          <p:cNvPicPr>
            <a:picLocks noChangeAspect="1"/>
          </p:cNvPicPr>
          <p:nvPr/>
        </p:nvPicPr>
        <p:blipFill>
          <a:blip r:embed="rId2"/>
          <a:stretch>
            <a:fillRect/>
          </a:stretch>
        </p:blipFill>
        <p:spPr>
          <a:xfrm>
            <a:off x="8873067" y="4842934"/>
            <a:ext cx="3022599" cy="2015066"/>
          </a:xfrm>
          <a:prstGeom prst="rect">
            <a:avLst/>
          </a:prstGeom>
        </p:spPr>
      </p:pic>
      <p:pic>
        <p:nvPicPr>
          <p:cNvPr id="8" name="Picture 7" descr="A purple and white sign with white text&#10;&#10;AI-generated content may be incorrect.">
            <a:extLst>
              <a:ext uri="{FF2B5EF4-FFF2-40B4-BE49-F238E27FC236}">
                <a16:creationId xmlns:a16="http://schemas.microsoft.com/office/drawing/2014/main" id="{70B18C83-C886-9B6A-3E5B-AB20BD23248F}"/>
              </a:ext>
            </a:extLst>
          </p:cNvPr>
          <p:cNvPicPr>
            <a:picLocks noChangeAspect="1"/>
          </p:cNvPicPr>
          <p:nvPr/>
        </p:nvPicPr>
        <p:blipFill>
          <a:blip r:embed="rId3"/>
          <a:stretch>
            <a:fillRect/>
          </a:stretch>
        </p:blipFill>
        <p:spPr>
          <a:xfrm>
            <a:off x="9019117" y="3119540"/>
            <a:ext cx="3028950" cy="1514475"/>
          </a:xfrm>
          <a:prstGeom prst="rect">
            <a:avLst/>
          </a:prstGeom>
        </p:spPr>
      </p:pic>
      <p:pic>
        <p:nvPicPr>
          <p:cNvPr id="10" name="Picture 9" descr="A logo of a cloud company&#10;&#10;AI-generated content may be incorrect.">
            <a:extLst>
              <a:ext uri="{FF2B5EF4-FFF2-40B4-BE49-F238E27FC236}">
                <a16:creationId xmlns:a16="http://schemas.microsoft.com/office/drawing/2014/main" id="{F2E1C6EF-E938-8E69-0C44-CBF3DFD361EB}"/>
              </a:ext>
            </a:extLst>
          </p:cNvPr>
          <p:cNvPicPr>
            <a:picLocks noChangeAspect="1"/>
          </p:cNvPicPr>
          <p:nvPr/>
        </p:nvPicPr>
        <p:blipFill>
          <a:blip r:embed="rId4"/>
          <a:stretch>
            <a:fillRect/>
          </a:stretch>
        </p:blipFill>
        <p:spPr>
          <a:xfrm>
            <a:off x="9149839" y="953059"/>
            <a:ext cx="2898228" cy="1875988"/>
          </a:xfrm>
          <a:prstGeom prst="rect">
            <a:avLst/>
          </a:prstGeom>
        </p:spPr>
      </p:pic>
    </p:spTree>
    <p:extLst>
      <p:ext uri="{BB962C8B-B14F-4D97-AF65-F5344CB8AC3E}">
        <p14:creationId xmlns:p14="http://schemas.microsoft.com/office/powerpoint/2010/main" val="19113607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3AB9D0-A3CE-2FA9-1C9E-AF95EBC7EDCC}"/>
              </a:ext>
            </a:extLst>
          </p:cNvPr>
          <p:cNvSpPr>
            <a:spLocks noGrp="1"/>
          </p:cNvSpPr>
          <p:nvPr>
            <p:ph type="title"/>
          </p:nvPr>
        </p:nvSpPr>
        <p:spPr>
          <a:xfrm>
            <a:off x="838200" y="160340"/>
            <a:ext cx="10515600" cy="897995"/>
          </a:xfrm>
        </p:spPr>
        <p:txBody>
          <a:bodyPr>
            <a:normAutofit/>
          </a:bodyPr>
          <a:lstStyle/>
          <a:p>
            <a:pPr algn="ctr"/>
            <a:r>
              <a:rPr lang="en-US" sz="4400" b="1" dirty="0">
                <a:solidFill>
                  <a:schemeClr val="bg1"/>
                </a:solidFill>
                <a:latin typeface="Times New Roman"/>
                <a:cs typeface="Times New Roman"/>
              </a:rPr>
              <a:t>Compute and Hosting Services Selection</a:t>
            </a:r>
            <a:endParaRPr lang="en-CA" sz="4400" dirty="0">
              <a:solidFill>
                <a:schemeClr val="bg1"/>
              </a:solidFill>
              <a:latin typeface="Times New Roman"/>
              <a:cs typeface="Times New Roman"/>
            </a:endParaRPr>
          </a:p>
        </p:txBody>
      </p:sp>
      <p:sp>
        <p:nvSpPr>
          <p:cNvPr id="5" name="TextBox 4">
            <a:extLst>
              <a:ext uri="{FF2B5EF4-FFF2-40B4-BE49-F238E27FC236}">
                <a16:creationId xmlns:a16="http://schemas.microsoft.com/office/drawing/2014/main" id="{E31A0683-A826-03C9-41E9-50D839666E3D}"/>
              </a:ext>
            </a:extLst>
          </p:cNvPr>
          <p:cNvSpPr txBox="1"/>
          <p:nvPr/>
        </p:nvSpPr>
        <p:spPr>
          <a:xfrm>
            <a:off x="838200" y="1127984"/>
            <a:ext cx="9533466" cy="5177699"/>
          </a:xfrm>
          <a:prstGeom prst="rect">
            <a:avLst/>
          </a:prstGeom>
          <a:noFill/>
        </p:spPr>
        <p:txBody>
          <a:bodyPr wrap="square" lIns="91440" tIns="45720" rIns="91440" bIns="45720" rtlCol="0" anchor="t">
            <a:spAutoFit/>
          </a:bodyPr>
          <a:lstStyle/>
          <a:p>
            <a:pPr>
              <a:lnSpc>
                <a:spcPct val="200000"/>
              </a:lnSpc>
            </a:pPr>
            <a:r>
              <a:rPr lang="en-US" sz="2400" b="1" dirty="0">
                <a:solidFill>
                  <a:schemeClr val="bg1"/>
                </a:solidFill>
                <a:latin typeface="Times New Roman"/>
                <a:cs typeface="Times New Roman"/>
              </a:rPr>
              <a:t>Amazon EC2 (Elastic Compute Cloud)</a:t>
            </a:r>
          </a:p>
          <a:p>
            <a:pPr marL="285750" indent="-285750">
              <a:lnSpc>
                <a:spcPct val="200000"/>
              </a:lnSpc>
              <a:buFont typeface="Wingdings" panose="05000000000000000000" pitchFamily="2" charset="2"/>
              <a:buChar char="§"/>
            </a:pPr>
            <a:r>
              <a:rPr lang="en-US" sz="2000" dirty="0">
                <a:solidFill>
                  <a:schemeClr val="bg1"/>
                </a:solidFill>
                <a:latin typeface="Times New Roman"/>
                <a:cs typeface="Times New Roman"/>
              </a:rPr>
              <a:t>Provides computing power to host the platform’s backend</a:t>
            </a:r>
          </a:p>
          <a:p>
            <a:pPr marL="285750" indent="-285750">
              <a:lnSpc>
                <a:spcPct val="200000"/>
              </a:lnSpc>
              <a:buFont typeface="Wingdings" panose="05000000000000000000" pitchFamily="2" charset="2"/>
              <a:buChar char="§"/>
            </a:pPr>
            <a:r>
              <a:rPr lang="en-US" sz="2000" dirty="0">
                <a:solidFill>
                  <a:schemeClr val="bg1"/>
                </a:solidFill>
                <a:latin typeface="Times New Roman"/>
                <a:cs typeface="Times New Roman"/>
              </a:rPr>
              <a:t>Benefits: Secure, scalable (auto-scaling), cost-effective</a:t>
            </a:r>
          </a:p>
          <a:p>
            <a:pPr marL="285750" indent="-285750">
              <a:lnSpc>
                <a:spcPct val="200000"/>
              </a:lnSpc>
              <a:buFont typeface="Wingdings" panose="05000000000000000000" pitchFamily="2" charset="2"/>
              <a:buChar char="§"/>
            </a:pPr>
            <a:r>
              <a:rPr lang="en-US" sz="2000" dirty="0">
                <a:solidFill>
                  <a:schemeClr val="bg1"/>
                </a:solidFill>
                <a:latin typeface="Times New Roman"/>
                <a:cs typeface="Times New Roman"/>
              </a:rPr>
              <a:t>Hosts web application to manage student requests.</a:t>
            </a:r>
          </a:p>
          <a:p>
            <a:pPr>
              <a:lnSpc>
                <a:spcPct val="200000"/>
              </a:lnSpc>
              <a:buNone/>
            </a:pPr>
            <a:r>
              <a:rPr lang="en-US" sz="2400" b="1" dirty="0">
                <a:solidFill>
                  <a:schemeClr val="bg1"/>
                </a:solidFill>
                <a:latin typeface="Times New Roman"/>
                <a:cs typeface="Times New Roman"/>
              </a:rPr>
              <a:t>AWS Elastic Beanstalk</a:t>
            </a:r>
          </a:p>
          <a:p>
            <a:pPr marL="285750" indent="-285750">
              <a:lnSpc>
                <a:spcPct val="200000"/>
              </a:lnSpc>
              <a:buFont typeface="Wingdings" panose="05000000000000000000" pitchFamily="2" charset="2"/>
              <a:buChar char="§"/>
            </a:pPr>
            <a:r>
              <a:rPr lang="en-US" sz="2000" dirty="0">
                <a:solidFill>
                  <a:schemeClr val="bg1"/>
                </a:solidFill>
                <a:latin typeface="Times New Roman"/>
                <a:cs typeface="Times New Roman"/>
              </a:rPr>
              <a:t>Purpose: Automates deployment and scaling of web apps</a:t>
            </a:r>
          </a:p>
          <a:p>
            <a:pPr marL="285750" indent="-285750">
              <a:lnSpc>
                <a:spcPct val="200000"/>
              </a:lnSpc>
              <a:buFont typeface="Wingdings" panose="05000000000000000000" pitchFamily="2" charset="2"/>
              <a:buChar char="§"/>
            </a:pPr>
            <a:r>
              <a:rPr lang="en-US" sz="2000" dirty="0">
                <a:solidFill>
                  <a:schemeClr val="bg1"/>
                </a:solidFill>
                <a:latin typeface="Times New Roman"/>
                <a:cs typeface="Times New Roman"/>
              </a:rPr>
              <a:t>Supports multiple programming languages</a:t>
            </a:r>
          </a:p>
          <a:p>
            <a:pPr marL="285750" indent="-285750">
              <a:lnSpc>
                <a:spcPct val="200000"/>
              </a:lnSpc>
              <a:buFont typeface="Wingdings" panose="05000000000000000000" pitchFamily="2" charset="2"/>
              <a:buChar char="§"/>
            </a:pPr>
            <a:r>
              <a:rPr lang="en-US" sz="2000" dirty="0">
                <a:solidFill>
                  <a:schemeClr val="bg1"/>
                </a:solidFill>
                <a:latin typeface="Times New Roman"/>
                <a:cs typeface="Times New Roman"/>
              </a:rPr>
              <a:t>Benefit: Handles peak traffic during exams/university events</a:t>
            </a:r>
            <a:endParaRPr lang="en-CA" sz="2000" dirty="0">
              <a:solidFill>
                <a:schemeClr val="bg1"/>
              </a:solidFill>
            </a:endParaRPr>
          </a:p>
        </p:txBody>
      </p:sp>
      <p:pic>
        <p:nvPicPr>
          <p:cNvPr id="6" name="Picture 5" descr="A logo of a company&#10;&#10;AI-generated content may be incorrect.">
            <a:extLst>
              <a:ext uri="{FF2B5EF4-FFF2-40B4-BE49-F238E27FC236}">
                <a16:creationId xmlns:a16="http://schemas.microsoft.com/office/drawing/2014/main" id="{F4CF6BC7-0C5E-8D6A-B481-A6DE3D4340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75973" y="1363852"/>
            <a:ext cx="4210260" cy="2881577"/>
          </a:xfrm>
          <a:prstGeom prst="rect">
            <a:avLst/>
          </a:prstGeom>
        </p:spPr>
      </p:pic>
      <p:pic>
        <p:nvPicPr>
          <p:cNvPr id="8" name="Picture 7" descr="A logo on a dark background&#10;&#10;AI-generated content may be incorrect.">
            <a:extLst>
              <a:ext uri="{FF2B5EF4-FFF2-40B4-BE49-F238E27FC236}">
                <a16:creationId xmlns:a16="http://schemas.microsoft.com/office/drawing/2014/main" id="{AE8EA441-77EF-276D-E5FD-D435268A84BA}"/>
              </a:ext>
            </a:extLst>
          </p:cNvPr>
          <p:cNvPicPr>
            <a:picLocks noChangeAspect="1"/>
          </p:cNvPicPr>
          <p:nvPr/>
        </p:nvPicPr>
        <p:blipFill>
          <a:blip r:embed="rId3"/>
          <a:stretch>
            <a:fillRect/>
          </a:stretch>
        </p:blipFill>
        <p:spPr>
          <a:xfrm>
            <a:off x="8009466" y="4576497"/>
            <a:ext cx="3571875" cy="1785938"/>
          </a:xfrm>
          <a:prstGeom prst="rect">
            <a:avLst/>
          </a:prstGeom>
        </p:spPr>
      </p:pic>
    </p:spTree>
    <p:extLst>
      <p:ext uri="{BB962C8B-B14F-4D97-AF65-F5344CB8AC3E}">
        <p14:creationId xmlns:p14="http://schemas.microsoft.com/office/powerpoint/2010/main" val="60363851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7BA32CC44FE2D41A358C26A92B2ADF0" ma:contentTypeVersion="3" ma:contentTypeDescription="Create a new document." ma:contentTypeScope="" ma:versionID="22dd29309324dccf23704be2cb1c8323">
  <xsd:schema xmlns:xsd="http://www.w3.org/2001/XMLSchema" xmlns:xs="http://www.w3.org/2001/XMLSchema" xmlns:p="http://schemas.microsoft.com/office/2006/metadata/properties" xmlns:ns2="d02da113-aacb-4b98-a516-c21ec6d9d982" targetNamespace="http://schemas.microsoft.com/office/2006/metadata/properties" ma:root="true" ma:fieldsID="4c05198025c2076de91f2a5c15e522be" ns2:_="">
    <xsd:import namespace="d02da113-aacb-4b98-a516-c21ec6d9d982"/>
    <xsd:element name="properties">
      <xsd:complexType>
        <xsd:sequence>
          <xsd:element name="documentManagement">
            <xsd:complexType>
              <xsd:all>
                <xsd:element ref="ns2:MediaServiceMetadata" minOccurs="0"/>
                <xsd:element ref="ns2:MediaServiceFastMetadata"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02da113-aacb-4b98-a516-c21ec6d9d98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B10DA1B7-511F-423C-94FE-9C0637BC186B}">
  <ds:schemaRefs>
    <ds:schemaRef ds:uri="d02da113-aacb-4b98-a516-c21ec6d9d982"/>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B62A4115-869D-4300-BBEB-8F68A1AC6FDB}">
  <ds:schemaRefs>
    <ds:schemaRef ds:uri="http://schemas.microsoft.com/sharepoint/v3/contenttype/forms"/>
  </ds:schemaRefs>
</ds:datastoreItem>
</file>

<file path=customXml/itemProps3.xml><?xml version="1.0" encoding="utf-8"?>
<ds:datastoreItem xmlns:ds="http://schemas.openxmlformats.org/officeDocument/2006/customXml" ds:itemID="{3438549D-2EDB-48C6-AEC0-C00746F28E87}">
  <ds:schemaRefs>
    <ds:schemaRef ds:uri="d02da113-aacb-4b98-a516-c21ec6d9d982"/>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Office Theme</Template>
  <TotalTime>204</TotalTime>
  <Words>1728</Words>
  <Application>Microsoft Office PowerPoint</Application>
  <PresentationFormat>Widescreen</PresentationFormat>
  <Paragraphs>220</Paragraphs>
  <Slides>25</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25</vt:i4>
      </vt:variant>
    </vt:vector>
  </HeadingPairs>
  <TitlesOfParts>
    <vt:vector size="34" baseType="lpstr">
      <vt:lpstr>Aptos</vt:lpstr>
      <vt:lpstr>Aptos Display</vt:lpstr>
      <vt:lpstr>Arial</vt:lpstr>
      <vt:lpstr>Calibri</vt:lpstr>
      <vt:lpstr>Courier New</vt:lpstr>
      <vt:lpstr>Heebo Light</vt:lpstr>
      <vt:lpstr>Times New Roman</vt:lpstr>
      <vt:lpstr>Wingdings</vt:lpstr>
      <vt:lpstr>Office Theme</vt:lpstr>
      <vt:lpstr>Building Networking Platforms for UCW Students</vt:lpstr>
      <vt:lpstr>Feasibility and Implementation Overview  </vt:lpstr>
      <vt:lpstr>Key Platform Requirements</vt:lpstr>
      <vt:lpstr>PowerPoint Presentation</vt:lpstr>
      <vt:lpstr>         Data Management Considerations</vt:lpstr>
      <vt:lpstr>Storage and Database Services Selection</vt:lpstr>
      <vt:lpstr>PowerPoint Presentation</vt:lpstr>
      <vt:lpstr>Networking and Security Services Selection</vt:lpstr>
      <vt:lpstr>Compute and Hosting Services Selection</vt:lpstr>
      <vt:lpstr>Cost Estimation</vt:lpstr>
      <vt:lpstr>AWS Core Cloud Service Implementation — UCW Social Network Platform</vt:lpstr>
      <vt:lpstr>VPC Architecture</vt:lpstr>
      <vt:lpstr>Implementation Highlights &amp; Add-ons</vt:lpstr>
      <vt:lpstr>Advanced AWS Load Balancer Integration</vt:lpstr>
      <vt:lpstr>Autoscaling for Social Media Platforms</vt:lpstr>
      <vt:lpstr>Creating an Auto Scaling Group</vt:lpstr>
      <vt:lpstr>PowerPoint Presentation</vt:lpstr>
      <vt:lpstr>Monitoring and Optimization</vt:lpstr>
      <vt:lpstr>Monitoring with Amazon CloudWatch Implementation</vt:lpstr>
      <vt:lpstr>PowerPoint Presentation</vt:lpstr>
      <vt:lpstr>PowerPoint Presentation</vt:lpstr>
      <vt:lpstr>AWS IAM Implementation</vt:lpstr>
      <vt:lpstr>PowerPoint Presentation</vt:lpstr>
      <vt:lpstr>Challenges, Learnings &amp; Reflections</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Rajani Mishra</dc:creator>
  <cp:lastModifiedBy>Aditya Prashant Arte</cp:lastModifiedBy>
  <cp:revision>6</cp:revision>
  <dcterms:created xsi:type="dcterms:W3CDTF">2025-03-19T00:47:10Z</dcterms:created>
  <dcterms:modified xsi:type="dcterms:W3CDTF">2025-03-23T21:18:50Z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0x01010037BA32CC44FE2D41A358C26A92B2ADF0</vt:lpwstr>
  </property>
</Properties>
</file>